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TC Franklin Gothic LT Semi-Bold" charset="1" panose="020B0704030502020204"/>
      <p:regular r:id="rId18"/>
    </p:embeddedFont>
    <p:embeddedFont>
      <p:font typeface="Cooper BT Bold" charset="1" panose="0208080404030B020404"/>
      <p:regular r:id="rId19"/>
    </p:embeddedFont>
    <p:embeddedFont>
      <p:font typeface="ITC Franklin Gothic LT" charset="1" panose="020B0504030503020204"/>
      <p:regular r:id="rId20"/>
    </p:embeddedFont>
    <p:embeddedFont>
      <p:font typeface="ITC Franklin Gothic LT Italics" charset="1" panose="020B0504030503090204"/>
      <p:regular r:id="rId25"/>
    </p:embeddedFont>
    <p:embeddedFont>
      <p:font typeface="Hobo" charset="1" panose="04040505020C02020802"/>
      <p:regular r:id="rId26"/>
    </p:embeddedFont>
    <p:embeddedFont>
      <p:font typeface="Gladiola"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notesSlides/notesSlide2.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F1 cars are a marvel of engineering and my personal reason for pursuing physics.</a:t>
            </a:r>
          </a:p>
          <a:p>
            <a:r>
              <a:rPr lang="en-US"/>
              <a:t/>
            </a:r>
          </a:p>
          <a:p>
            <a:r>
              <a:rPr lang="en-US"/>
              <a:t>A large portion of the team stays at their home factory, and is instead responsible for crunching the numbers and optimizing the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F1 cars are a marvel of engineering and my personal reason for pursuing physics.</a:t>
            </a:r>
          </a:p>
          <a:p>
            <a:r>
              <a:rPr lang="en-US"/>
              <a:t/>
            </a:r>
          </a:p>
          <a:p>
            <a:r>
              <a:rPr lang="en-US"/>
              <a:t>A large portion of the team stays at their home factory, and is instead responsible for crunching the numbers and optimizing the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1028700"/>
            <a:ext cx="6493156" cy="580602"/>
          </a:xfrm>
          <a:prstGeom prst="rect">
            <a:avLst/>
          </a:prstGeom>
        </p:spPr>
        <p:txBody>
          <a:bodyPr anchor="t" rtlCol="false" tIns="0" lIns="0" bIns="0" rIns="0">
            <a:spAutoFit/>
          </a:bodyPr>
          <a:lstStyle/>
          <a:p>
            <a:pPr algn="ctr" marL="0" indent="0" lvl="0">
              <a:lnSpc>
                <a:spcPts val="3871"/>
              </a:lnSpc>
            </a:pPr>
            <a:r>
              <a:rPr lang="en-US" sz="3871">
                <a:solidFill>
                  <a:srgbClr val="252616"/>
                </a:solidFill>
                <a:latin typeface="ITC Franklin Gothic LT Semi-Bold"/>
              </a:rPr>
              <a:t>NATHAN GABRIEL C. DANAC</a:t>
            </a:r>
          </a:p>
        </p:txBody>
      </p:sp>
      <p:sp>
        <p:nvSpPr>
          <p:cNvPr name="Freeform 6" id="6"/>
          <p:cNvSpPr/>
          <p:nvPr/>
        </p:nvSpPr>
        <p:spPr>
          <a:xfrm flipH="true" flipV="false" rot="0">
            <a:off x="7430985" y="1028700"/>
            <a:ext cx="181741" cy="181287"/>
          </a:xfrm>
          <a:custGeom>
            <a:avLst/>
            <a:gdLst/>
            <a:ahLst/>
            <a:cxnLst/>
            <a:rect r="r" b="b" t="t" l="l"/>
            <a:pathLst>
              <a:path h="181287" w="181741">
                <a:moveTo>
                  <a:pt x="181741" y="0"/>
                </a:moveTo>
                <a:lnTo>
                  <a:pt x="0" y="0"/>
                </a:lnTo>
                <a:lnTo>
                  <a:pt x="0" y="181287"/>
                </a:lnTo>
                <a:lnTo>
                  <a:pt x="181741" y="181287"/>
                </a:lnTo>
                <a:lnTo>
                  <a:pt x="1817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8243887"/>
            <a:ext cx="16230600" cy="1014413"/>
            <a:chOff x="0" y="0"/>
            <a:chExt cx="21640800" cy="1352550"/>
          </a:xfrm>
        </p:grpSpPr>
        <p:grpSp>
          <p:nvGrpSpPr>
            <p:cNvPr name="Group 8" id="8"/>
            <p:cNvGrpSpPr/>
            <p:nvPr/>
          </p:nvGrpSpPr>
          <p:grpSpPr>
            <a:xfrm rot="0">
              <a:off x="0" y="0"/>
              <a:ext cx="676275" cy="6762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0" id="10"/>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11" id="11"/>
            <p:cNvGrpSpPr/>
            <p:nvPr/>
          </p:nvGrpSpPr>
          <p:grpSpPr>
            <a:xfrm rot="0">
              <a:off x="676275" y="676275"/>
              <a:ext cx="676275" cy="67627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3" id="13"/>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14" id="14"/>
            <p:cNvGrpSpPr/>
            <p:nvPr/>
          </p:nvGrpSpPr>
          <p:grpSpPr>
            <a:xfrm rot="0">
              <a:off x="1352550" y="0"/>
              <a:ext cx="676275" cy="6762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6" id="16"/>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17" id="17"/>
            <p:cNvGrpSpPr/>
            <p:nvPr/>
          </p:nvGrpSpPr>
          <p:grpSpPr>
            <a:xfrm rot="0">
              <a:off x="2028825" y="676275"/>
              <a:ext cx="676275" cy="67627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9" id="19"/>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20" id="20"/>
            <p:cNvGrpSpPr/>
            <p:nvPr/>
          </p:nvGrpSpPr>
          <p:grpSpPr>
            <a:xfrm rot="0">
              <a:off x="2705100" y="0"/>
              <a:ext cx="676275" cy="67627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2" id="22"/>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23" id="23"/>
            <p:cNvGrpSpPr/>
            <p:nvPr/>
          </p:nvGrpSpPr>
          <p:grpSpPr>
            <a:xfrm rot="0">
              <a:off x="3381375" y="676275"/>
              <a:ext cx="676275" cy="67627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5" id="25"/>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26" id="26"/>
            <p:cNvGrpSpPr/>
            <p:nvPr/>
          </p:nvGrpSpPr>
          <p:grpSpPr>
            <a:xfrm rot="0">
              <a:off x="4057650" y="0"/>
              <a:ext cx="676275" cy="67627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8" id="28"/>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29" id="29"/>
            <p:cNvGrpSpPr/>
            <p:nvPr/>
          </p:nvGrpSpPr>
          <p:grpSpPr>
            <a:xfrm rot="0">
              <a:off x="4733925" y="676275"/>
              <a:ext cx="676275" cy="67627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31" id="31"/>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32" id="32"/>
            <p:cNvGrpSpPr/>
            <p:nvPr/>
          </p:nvGrpSpPr>
          <p:grpSpPr>
            <a:xfrm rot="0">
              <a:off x="5410200" y="0"/>
              <a:ext cx="676275" cy="6762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34" id="34"/>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35" id="35"/>
            <p:cNvGrpSpPr/>
            <p:nvPr/>
          </p:nvGrpSpPr>
          <p:grpSpPr>
            <a:xfrm rot="0">
              <a:off x="6086475" y="676275"/>
              <a:ext cx="676275" cy="67627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37" id="37"/>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38" id="38"/>
            <p:cNvGrpSpPr/>
            <p:nvPr/>
          </p:nvGrpSpPr>
          <p:grpSpPr>
            <a:xfrm rot="0">
              <a:off x="6762750" y="0"/>
              <a:ext cx="676275" cy="67627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0" id="40"/>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41" id="41"/>
            <p:cNvGrpSpPr/>
            <p:nvPr/>
          </p:nvGrpSpPr>
          <p:grpSpPr>
            <a:xfrm rot="0">
              <a:off x="7439025" y="676275"/>
              <a:ext cx="676275" cy="67627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3" id="43"/>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44" id="44"/>
            <p:cNvGrpSpPr/>
            <p:nvPr/>
          </p:nvGrpSpPr>
          <p:grpSpPr>
            <a:xfrm rot="0">
              <a:off x="8115300" y="0"/>
              <a:ext cx="676275" cy="67627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6" id="46"/>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47" id="47"/>
            <p:cNvGrpSpPr/>
            <p:nvPr/>
          </p:nvGrpSpPr>
          <p:grpSpPr>
            <a:xfrm rot="0">
              <a:off x="8791575" y="676275"/>
              <a:ext cx="676275" cy="67627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9" id="49"/>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50" id="50"/>
            <p:cNvGrpSpPr/>
            <p:nvPr/>
          </p:nvGrpSpPr>
          <p:grpSpPr>
            <a:xfrm rot="0">
              <a:off x="9467850" y="0"/>
              <a:ext cx="676275" cy="676275"/>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2" id="52"/>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53" id="53"/>
            <p:cNvGrpSpPr/>
            <p:nvPr/>
          </p:nvGrpSpPr>
          <p:grpSpPr>
            <a:xfrm rot="0">
              <a:off x="10144125" y="676275"/>
              <a:ext cx="676275" cy="676275"/>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5" id="55"/>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56" id="56"/>
            <p:cNvGrpSpPr/>
            <p:nvPr/>
          </p:nvGrpSpPr>
          <p:grpSpPr>
            <a:xfrm rot="0">
              <a:off x="10820400" y="0"/>
              <a:ext cx="676275" cy="676275"/>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8" id="58"/>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59" id="59"/>
            <p:cNvGrpSpPr/>
            <p:nvPr/>
          </p:nvGrpSpPr>
          <p:grpSpPr>
            <a:xfrm rot="0">
              <a:off x="11496675" y="676275"/>
              <a:ext cx="676275" cy="67627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61" id="61"/>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62" id="62"/>
            <p:cNvGrpSpPr/>
            <p:nvPr/>
          </p:nvGrpSpPr>
          <p:grpSpPr>
            <a:xfrm rot="0">
              <a:off x="12172950" y="0"/>
              <a:ext cx="676275" cy="67627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64" id="64"/>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65" id="65"/>
            <p:cNvGrpSpPr/>
            <p:nvPr/>
          </p:nvGrpSpPr>
          <p:grpSpPr>
            <a:xfrm rot="0">
              <a:off x="12849225" y="676275"/>
              <a:ext cx="676275" cy="67627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67" id="67"/>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68" id="68"/>
            <p:cNvGrpSpPr/>
            <p:nvPr/>
          </p:nvGrpSpPr>
          <p:grpSpPr>
            <a:xfrm rot="0">
              <a:off x="13525500" y="0"/>
              <a:ext cx="676275" cy="67627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0" id="70"/>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71" id="71"/>
            <p:cNvGrpSpPr/>
            <p:nvPr/>
          </p:nvGrpSpPr>
          <p:grpSpPr>
            <a:xfrm rot="0">
              <a:off x="14201775" y="676275"/>
              <a:ext cx="676275" cy="67627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3" id="73"/>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74" id="74"/>
            <p:cNvGrpSpPr/>
            <p:nvPr/>
          </p:nvGrpSpPr>
          <p:grpSpPr>
            <a:xfrm rot="0">
              <a:off x="14878050" y="0"/>
              <a:ext cx="676275" cy="67627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6" id="76"/>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77" id="77"/>
            <p:cNvGrpSpPr/>
            <p:nvPr/>
          </p:nvGrpSpPr>
          <p:grpSpPr>
            <a:xfrm rot="0">
              <a:off x="15554325" y="676275"/>
              <a:ext cx="676275" cy="67627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9" id="79"/>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80" id="80"/>
            <p:cNvGrpSpPr/>
            <p:nvPr/>
          </p:nvGrpSpPr>
          <p:grpSpPr>
            <a:xfrm rot="0">
              <a:off x="16230600" y="0"/>
              <a:ext cx="676275" cy="67627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2" id="82"/>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83" id="83"/>
            <p:cNvGrpSpPr/>
            <p:nvPr/>
          </p:nvGrpSpPr>
          <p:grpSpPr>
            <a:xfrm rot="0">
              <a:off x="16906875" y="676275"/>
              <a:ext cx="676275" cy="67627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5" id="85"/>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86" id="86"/>
            <p:cNvGrpSpPr/>
            <p:nvPr/>
          </p:nvGrpSpPr>
          <p:grpSpPr>
            <a:xfrm rot="0">
              <a:off x="17583150" y="0"/>
              <a:ext cx="676275" cy="67627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8" id="88"/>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89" id="89"/>
            <p:cNvGrpSpPr/>
            <p:nvPr/>
          </p:nvGrpSpPr>
          <p:grpSpPr>
            <a:xfrm rot="0">
              <a:off x="18259425" y="676275"/>
              <a:ext cx="676275" cy="676275"/>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91" id="91"/>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92" id="92"/>
            <p:cNvGrpSpPr/>
            <p:nvPr/>
          </p:nvGrpSpPr>
          <p:grpSpPr>
            <a:xfrm rot="0">
              <a:off x="18935700" y="0"/>
              <a:ext cx="676275" cy="676275"/>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94" id="94"/>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95" id="95"/>
            <p:cNvGrpSpPr/>
            <p:nvPr/>
          </p:nvGrpSpPr>
          <p:grpSpPr>
            <a:xfrm rot="0">
              <a:off x="19611975" y="676275"/>
              <a:ext cx="676275" cy="676275"/>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97" id="97"/>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98" id="98"/>
            <p:cNvGrpSpPr/>
            <p:nvPr/>
          </p:nvGrpSpPr>
          <p:grpSpPr>
            <a:xfrm rot="0">
              <a:off x="20288250" y="0"/>
              <a:ext cx="676275" cy="676275"/>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00" id="100"/>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nvGrpSpPr>
            <p:cNvPr name="Group 101" id="101"/>
            <p:cNvGrpSpPr/>
            <p:nvPr/>
          </p:nvGrpSpPr>
          <p:grpSpPr>
            <a:xfrm rot="0">
              <a:off x="20964525" y="676275"/>
              <a:ext cx="676275" cy="676275"/>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03" id="103"/>
              <p:cNvSpPr txBox="true"/>
              <p:nvPr/>
            </p:nvSpPr>
            <p:spPr>
              <a:xfrm>
                <a:off x="0" y="-85725"/>
                <a:ext cx="812800" cy="898525"/>
              </a:xfrm>
              <a:prstGeom prst="rect">
                <a:avLst/>
              </a:prstGeom>
            </p:spPr>
            <p:txBody>
              <a:bodyPr anchor="ctr" rtlCol="false" tIns="51577" lIns="51577" bIns="51577" rIns="51577"/>
              <a:lstStyle/>
              <a:p>
                <a:pPr algn="ctr">
                  <a:lnSpc>
                    <a:spcPts val="2940"/>
                  </a:lnSpc>
                </a:pPr>
              </a:p>
            </p:txBody>
          </p:sp>
        </p:grpSp>
      </p:grpSp>
      <p:sp>
        <p:nvSpPr>
          <p:cNvPr name="TextBox 104" id="104"/>
          <p:cNvSpPr txBox="true"/>
          <p:nvPr/>
        </p:nvSpPr>
        <p:spPr>
          <a:xfrm rot="0">
            <a:off x="1028700" y="2642084"/>
            <a:ext cx="11027744" cy="3311526"/>
          </a:xfrm>
          <a:prstGeom prst="rect">
            <a:avLst/>
          </a:prstGeom>
        </p:spPr>
        <p:txBody>
          <a:bodyPr anchor="t" rtlCol="false" tIns="0" lIns="0" bIns="0" rIns="0">
            <a:spAutoFit/>
          </a:bodyPr>
          <a:lstStyle/>
          <a:p>
            <a:pPr algn="l" marL="0" indent="0" lvl="0">
              <a:lnSpc>
                <a:spcPts val="8500"/>
              </a:lnSpc>
            </a:pPr>
            <a:r>
              <a:rPr lang="en-US" sz="8500" spc="-170">
                <a:solidFill>
                  <a:srgbClr val="000000"/>
                </a:solidFill>
                <a:latin typeface="Cooper BT Bold"/>
              </a:rPr>
              <a:t>Predicting Formula 1 Race Results using Machine Learning</a:t>
            </a:r>
          </a:p>
        </p:txBody>
      </p:sp>
      <p:sp>
        <p:nvSpPr>
          <p:cNvPr name="TextBox 105" id="105"/>
          <p:cNvSpPr txBox="true"/>
          <p:nvPr/>
        </p:nvSpPr>
        <p:spPr>
          <a:xfrm rot="0">
            <a:off x="1028700" y="6566223"/>
            <a:ext cx="11027744" cy="916304"/>
          </a:xfrm>
          <a:prstGeom prst="rect">
            <a:avLst/>
          </a:prstGeom>
        </p:spPr>
        <p:txBody>
          <a:bodyPr anchor="t" rtlCol="false" tIns="0" lIns="0" bIns="0" rIns="0">
            <a:spAutoFit/>
          </a:bodyPr>
          <a:lstStyle/>
          <a:p>
            <a:pPr algn="l">
              <a:lnSpc>
                <a:spcPts val="6720"/>
              </a:lnSpc>
            </a:pPr>
            <a:r>
              <a:rPr lang="en-US" sz="4800" spc="-33">
                <a:solidFill>
                  <a:srgbClr val="000000"/>
                </a:solidFill>
                <a:latin typeface="ITC Franklin Gothic LT"/>
              </a:rPr>
              <a:t>App Physics 157 Final Project</a:t>
            </a:r>
          </a:p>
        </p:txBody>
      </p:sp>
      <p:grpSp>
        <p:nvGrpSpPr>
          <p:cNvPr name="Group 106" id="106"/>
          <p:cNvGrpSpPr/>
          <p:nvPr/>
        </p:nvGrpSpPr>
        <p:grpSpPr>
          <a:xfrm rot="0">
            <a:off x="9448293" y="7533430"/>
            <a:ext cx="7245324" cy="624581"/>
            <a:chOff x="0" y="0"/>
            <a:chExt cx="351599" cy="30310"/>
          </a:xfrm>
        </p:grpSpPr>
        <p:sp>
          <p:nvSpPr>
            <p:cNvPr name="Freeform 107" id="107"/>
            <p:cNvSpPr/>
            <p:nvPr/>
          </p:nvSpPr>
          <p:spPr>
            <a:xfrm flipH="false" flipV="false" rot="0">
              <a:off x="0" y="0"/>
              <a:ext cx="351599" cy="30310"/>
            </a:xfrm>
            <a:custGeom>
              <a:avLst/>
              <a:gdLst/>
              <a:ahLst/>
              <a:cxnLst/>
              <a:rect r="r" b="b" t="t" l="l"/>
              <a:pathLst>
                <a:path h="30310" w="351599">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252616"/>
            </a:solidFill>
          </p:spPr>
        </p:sp>
        <p:sp>
          <p:nvSpPr>
            <p:cNvPr name="TextBox 108" id="108"/>
            <p:cNvSpPr txBox="true"/>
            <p:nvPr/>
          </p:nvSpPr>
          <p:spPr>
            <a:xfrm>
              <a:off x="32962" y="-73358"/>
              <a:ext cx="285674" cy="100826"/>
            </a:xfrm>
            <a:prstGeom prst="rect">
              <a:avLst/>
            </a:prstGeom>
          </p:spPr>
          <p:txBody>
            <a:bodyPr anchor="ctr" rtlCol="false" tIns="50800" lIns="50800" bIns="50800" rIns="50800"/>
            <a:lstStyle/>
            <a:p>
              <a:pPr algn="ctr">
                <a:lnSpc>
                  <a:spcPts val="3120"/>
                </a:lnSpc>
              </a:pPr>
            </a:p>
          </p:txBody>
        </p:sp>
      </p:grpSp>
      <p:sp>
        <p:nvSpPr>
          <p:cNvPr name="Freeform 109" id="109"/>
          <p:cNvSpPr/>
          <p:nvPr/>
        </p:nvSpPr>
        <p:spPr>
          <a:xfrm flipH="false" flipV="false" rot="6234688">
            <a:off x="13103431" y="5087872"/>
            <a:ext cx="738914" cy="1492755"/>
          </a:xfrm>
          <a:custGeom>
            <a:avLst/>
            <a:gdLst/>
            <a:ahLst/>
            <a:cxnLst/>
            <a:rect r="r" b="b" t="t" l="l"/>
            <a:pathLst>
              <a:path h="1492755" w="738914">
                <a:moveTo>
                  <a:pt x="0" y="0"/>
                </a:moveTo>
                <a:lnTo>
                  <a:pt x="738914" y="0"/>
                </a:lnTo>
                <a:lnTo>
                  <a:pt x="738914" y="1492755"/>
                </a:lnTo>
                <a:lnTo>
                  <a:pt x="0" y="1492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0" id="110"/>
          <p:cNvSpPr/>
          <p:nvPr/>
        </p:nvSpPr>
        <p:spPr>
          <a:xfrm flipH="false" flipV="false" rot="2997849">
            <a:off x="16396004" y="7035544"/>
            <a:ext cx="1027893" cy="995771"/>
          </a:xfrm>
          <a:custGeom>
            <a:avLst/>
            <a:gdLst/>
            <a:ahLst/>
            <a:cxnLst/>
            <a:rect r="r" b="b" t="t" l="l"/>
            <a:pathLst>
              <a:path h="995771" w="1027893">
                <a:moveTo>
                  <a:pt x="0" y="0"/>
                </a:moveTo>
                <a:lnTo>
                  <a:pt x="1027892" y="0"/>
                </a:lnTo>
                <a:lnTo>
                  <a:pt x="1027892" y="995771"/>
                </a:lnTo>
                <a:lnTo>
                  <a:pt x="0" y="995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1" id="111"/>
          <p:cNvSpPr/>
          <p:nvPr/>
        </p:nvSpPr>
        <p:spPr>
          <a:xfrm flipH="false" flipV="false" rot="525979">
            <a:off x="11036337" y="5588133"/>
            <a:ext cx="754534" cy="730955"/>
          </a:xfrm>
          <a:custGeom>
            <a:avLst/>
            <a:gdLst/>
            <a:ahLst/>
            <a:cxnLst/>
            <a:rect r="r" b="b" t="t" l="l"/>
            <a:pathLst>
              <a:path h="730955" w="754534">
                <a:moveTo>
                  <a:pt x="0" y="0"/>
                </a:moveTo>
                <a:lnTo>
                  <a:pt x="754534" y="0"/>
                </a:lnTo>
                <a:lnTo>
                  <a:pt x="754534" y="730954"/>
                </a:lnTo>
                <a:lnTo>
                  <a:pt x="0" y="730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2" id="112"/>
          <p:cNvSpPr/>
          <p:nvPr/>
        </p:nvSpPr>
        <p:spPr>
          <a:xfrm flipH="true" flipV="false" rot="0">
            <a:off x="9845418" y="6311096"/>
            <a:ext cx="6352725" cy="1617057"/>
          </a:xfrm>
          <a:custGeom>
            <a:avLst/>
            <a:gdLst/>
            <a:ahLst/>
            <a:cxnLst/>
            <a:rect r="r" b="b" t="t" l="l"/>
            <a:pathLst>
              <a:path h="1617057" w="6352725">
                <a:moveTo>
                  <a:pt x="6352725" y="0"/>
                </a:moveTo>
                <a:lnTo>
                  <a:pt x="0" y="0"/>
                </a:lnTo>
                <a:lnTo>
                  <a:pt x="0" y="1617057"/>
                </a:lnTo>
                <a:lnTo>
                  <a:pt x="6352725" y="1617057"/>
                </a:lnTo>
                <a:lnTo>
                  <a:pt x="635272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3" id="113"/>
          <p:cNvSpPr/>
          <p:nvPr/>
        </p:nvSpPr>
        <p:spPr>
          <a:xfrm flipH="false" flipV="false" rot="-180610">
            <a:off x="15553865" y="6020000"/>
            <a:ext cx="461228" cy="507541"/>
          </a:xfrm>
          <a:custGeom>
            <a:avLst/>
            <a:gdLst/>
            <a:ahLst/>
            <a:cxnLst/>
            <a:rect r="r" b="b" t="t" l="l"/>
            <a:pathLst>
              <a:path h="507541" w="461228">
                <a:moveTo>
                  <a:pt x="0" y="0"/>
                </a:moveTo>
                <a:lnTo>
                  <a:pt x="461228" y="0"/>
                </a:lnTo>
                <a:lnTo>
                  <a:pt x="461228" y="507541"/>
                </a:lnTo>
                <a:lnTo>
                  <a:pt x="0" y="5075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4" id="114"/>
          <p:cNvSpPr/>
          <p:nvPr/>
        </p:nvSpPr>
        <p:spPr>
          <a:xfrm flipH="false" flipV="false" rot="484340">
            <a:off x="9350840" y="7279659"/>
            <a:ext cx="461228" cy="507541"/>
          </a:xfrm>
          <a:custGeom>
            <a:avLst/>
            <a:gdLst/>
            <a:ahLst/>
            <a:cxnLst/>
            <a:rect r="r" b="b" t="t" l="l"/>
            <a:pathLst>
              <a:path h="507541" w="461228">
                <a:moveTo>
                  <a:pt x="0" y="0"/>
                </a:moveTo>
                <a:lnTo>
                  <a:pt x="461228" y="0"/>
                </a:lnTo>
                <a:lnTo>
                  <a:pt x="461228" y="507541"/>
                </a:lnTo>
                <a:lnTo>
                  <a:pt x="0" y="5075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5" id="115"/>
          <p:cNvSpPr/>
          <p:nvPr/>
        </p:nvSpPr>
        <p:spPr>
          <a:xfrm flipH="false" flipV="false" rot="356107">
            <a:off x="14914337" y="5896918"/>
            <a:ext cx="461228" cy="507541"/>
          </a:xfrm>
          <a:custGeom>
            <a:avLst/>
            <a:gdLst/>
            <a:ahLst/>
            <a:cxnLst/>
            <a:rect r="r" b="b" t="t" l="l"/>
            <a:pathLst>
              <a:path h="507541" w="461228">
                <a:moveTo>
                  <a:pt x="0" y="0"/>
                </a:moveTo>
                <a:lnTo>
                  <a:pt x="461228" y="0"/>
                </a:lnTo>
                <a:lnTo>
                  <a:pt x="461228" y="507541"/>
                </a:lnTo>
                <a:lnTo>
                  <a:pt x="0" y="5075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6" id="116"/>
          <p:cNvSpPr txBox="true"/>
          <p:nvPr/>
        </p:nvSpPr>
        <p:spPr>
          <a:xfrm rot="0">
            <a:off x="1119570" y="1542158"/>
            <a:ext cx="6493156" cy="584106"/>
          </a:xfrm>
          <a:prstGeom prst="rect">
            <a:avLst/>
          </a:prstGeom>
        </p:spPr>
        <p:txBody>
          <a:bodyPr anchor="t" rtlCol="false" tIns="0" lIns="0" bIns="0" rIns="0">
            <a:spAutoFit/>
          </a:bodyPr>
          <a:lstStyle/>
          <a:p>
            <a:pPr algn="l" marL="0" indent="0" lvl="0">
              <a:lnSpc>
                <a:spcPts val="3871"/>
              </a:lnSpc>
            </a:pPr>
            <a:r>
              <a:rPr lang="en-US" sz="3871">
                <a:solidFill>
                  <a:srgbClr val="252616"/>
                </a:solidFill>
                <a:latin typeface="ITC Franklin Gothic LT Semi-Bold"/>
              </a:rPr>
              <a:t>MAY 21,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1028700" y="1174780"/>
            <a:ext cx="4553445" cy="6358712"/>
            <a:chOff x="0" y="0"/>
            <a:chExt cx="6071259" cy="8478282"/>
          </a:xfrm>
        </p:grpSpPr>
        <p:sp>
          <p:nvSpPr>
            <p:cNvPr name="TextBox 3" id="3"/>
            <p:cNvSpPr txBox="true"/>
            <p:nvPr/>
          </p:nvSpPr>
          <p:spPr>
            <a:xfrm rot="0">
              <a:off x="0" y="4274582"/>
              <a:ext cx="6071259" cy="4203700"/>
            </a:xfrm>
            <a:prstGeom prst="rect">
              <a:avLst/>
            </a:prstGeom>
          </p:spPr>
          <p:txBody>
            <a:bodyPr anchor="t" rtlCol="false" tIns="0" lIns="0" bIns="0" rIns="0">
              <a:spAutoFit/>
            </a:bodyPr>
            <a:lstStyle/>
            <a:p>
              <a:pPr algn="l">
                <a:lnSpc>
                  <a:spcPts val="4199"/>
                </a:lnSpc>
              </a:pPr>
            </a:p>
            <a:p>
              <a:pPr algn="l" marL="647698" indent="-323849" lvl="1">
                <a:lnSpc>
                  <a:spcPts val="4199"/>
                </a:lnSpc>
                <a:buFont typeface="Arial"/>
                <a:buChar char="•"/>
              </a:pPr>
              <a:r>
                <a:rPr lang="en-US" sz="2999">
                  <a:solidFill>
                    <a:srgbClr val="F1EAD1"/>
                  </a:solidFill>
                  <a:latin typeface="ITC Franklin Gothic LT Semi-Bold"/>
                </a:rPr>
                <a:t>sklearn.ensemble</a:t>
              </a:r>
            </a:p>
            <a:p>
              <a:pPr algn="l" marL="647698" indent="-323849" lvl="1">
                <a:lnSpc>
                  <a:spcPts val="4199"/>
                </a:lnSpc>
                <a:buFont typeface="Arial"/>
                <a:buChar char="•"/>
              </a:pPr>
              <a:r>
                <a:rPr lang="en-US" sz="2999">
                  <a:solidFill>
                    <a:srgbClr val="F1EAD1"/>
                  </a:solidFill>
                  <a:latin typeface="ITC Franklin Gothic LT"/>
                </a:rPr>
                <a:t>a</a:t>
              </a:r>
              <a:r>
                <a:rPr lang="en-US" sz="2999">
                  <a:solidFill>
                    <a:srgbClr val="F1EAD1"/>
                  </a:solidFill>
                  <a:latin typeface="ITC Franklin Gothic LT"/>
                </a:rPr>
                <a:t>ccuracy = 13.33%</a:t>
              </a:r>
            </a:p>
            <a:p>
              <a:pPr algn="l" marL="647698" indent="-323849" lvl="1">
                <a:lnSpc>
                  <a:spcPts val="4199"/>
                </a:lnSpc>
                <a:buFont typeface="Arial"/>
                <a:buChar char="•"/>
              </a:pPr>
              <a:r>
                <a:rPr lang="en-US" sz="2999">
                  <a:solidFill>
                    <a:srgbClr val="F1EAD1"/>
                  </a:solidFill>
                  <a:latin typeface="ITC Franklin Gothic LT"/>
                </a:rPr>
                <a:t>predicted result is within a certain range of the true result</a:t>
              </a:r>
            </a:p>
          </p:txBody>
        </p:sp>
        <p:sp>
          <p:nvSpPr>
            <p:cNvPr name="TextBox 4" id="4"/>
            <p:cNvSpPr txBox="true"/>
            <p:nvPr/>
          </p:nvSpPr>
          <p:spPr>
            <a:xfrm rot="0">
              <a:off x="0" y="-123825"/>
              <a:ext cx="6071259" cy="4406265"/>
            </a:xfrm>
            <a:prstGeom prst="rect">
              <a:avLst/>
            </a:prstGeom>
          </p:spPr>
          <p:txBody>
            <a:bodyPr anchor="t" rtlCol="false" tIns="0" lIns="0" bIns="0" rIns="0">
              <a:spAutoFit/>
            </a:bodyPr>
            <a:lstStyle/>
            <a:p>
              <a:pPr algn="l">
                <a:lnSpc>
                  <a:spcPts val="8820"/>
                </a:lnSpc>
              </a:pPr>
              <a:r>
                <a:rPr lang="en-US" sz="6300">
                  <a:solidFill>
                    <a:srgbClr val="F1EAD1"/>
                  </a:solidFill>
                  <a:latin typeface="Cooper BT Bold"/>
                </a:rPr>
                <a:t>Random Forest</a:t>
              </a:r>
            </a:p>
            <a:p>
              <a:pPr algn="l" marL="0" indent="0" lvl="0">
                <a:lnSpc>
                  <a:spcPts val="8820"/>
                </a:lnSpc>
                <a:spcBef>
                  <a:spcPct val="0"/>
                </a:spcBef>
              </a:pPr>
              <a:r>
                <a:rPr lang="en-US" sz="6300">
                  <a:solidFill>
                    <a:srgbClr val="F1EAD1"/>
                  </a:solidFill>
                  <a:latin typeface="Cooper BT Bold"/>
                </a:rPr>
                <a:t>Regressor</a:t>
              </a:r>
            </a:p>
          </p:txBody>
        </p:sp>
      </p:grpSp>
      <p:sp>
        <p:nvSpPr>
          <p:cNvPr name="Freeform 5" id="5"/>
          <p:cNvSpPr/>
          <p:nvPr/>
        </p:nvSpPr>
        <p:spPr>
          <a:xfrm flipH="false" flipV="false" rot="0">
            <a:off x="6499111" y="743585"/>
            <a:ext cx="10726559" cy="8745920"/>
          </a:xfrm>
          <a:custGeom>
            <a:avLst/>
            <a:gdLst/>
            <a:ahLst/>
            <a:cxnLst/>
            <a:rect r="r" b="b" t="t" l="l"/>
            <a:pathLst>
              <a:path h="8745920" w="10726559">
                <a:moveTo>
                  <a:pt x="0" y="0"/>
                </a:moveTo>
                <a:lnTo>
                  <a:pt x="10726559" y="0"/>
                </a:lnTo>
                <a:lnTo>
                  <a:pt x="10726559" y="8745920"/>
                </a:lnTo>
                <a:lnTo>
                  <a:pt x="0" y="8745920"/>
                </a:lnTo>
                <a:lnTo>
                  <a:pt x="0" y="0"/>
                </a:lnTo>
                <a:close/>
              </a:path>
            </a:pathLst>
          </a:custGeom>
          <a:blipFill>
            <a:blip r:embed="rId2"/>
            <a:stretch>
              <a:fillRect l="-4335" t="-5428" r="-12479" b="-2024"/>
            </a:stretch>
          </a:blipFill>
          <a:ln w="38100" cap="rnd">
            <a:solidFill>
              <a:srgbClr val="252616"/>
            </a:solidFill>
            <a:prstDash val="solid"/>
            <a:round/>
          </a:ln>
        </p:spPr>
      </p:sp>
      <p:sp>
        <p:nvSpPr>
          <p:cNvPr name="TextBox 6" id="6"/>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F1EAD1"/>
                </a:solidFill>
                <a:latin typeface="ITC Franklin Gothic LT"/>
              </a:rPr>
              <a:t>DANAC - Prediciting F1 Results using ML</a:t>
            </a:r>
          </a:p>
        </p:txBody>
      </p:sp>
      <p:sp>
        <p:nvSpPr>
          <p:cNvPr name="TextBox 7" id="7"/>
          <p:cNvSpPr txBox="true"/>
          <p:nvPr/>
        </p:nvSpPr>
        <p:spPr>
          <a:xfrm rot="0">
            <a:off x="16878791" y="9783755"/>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F1EAD1"/>
                </a:solidFill>
                <a:latin typeface="ITC Franklin Gothic LT"/>
              </a:rPr>
              <a:t>10</a:t>
            </a:r>
          </a:p>
        </p:txBody>
      </p:sp>
    </p:spTree>
  </p:cSld>
  <p:clrMapOvr>
    <a:masterClrMapping/>
  </p:clrMapOvr>
  <p:transition spd="slow">
    <p:cover dir="u"/>
  </p:transition>
</p:sld>
</file>

<file path=ppt/slides/slide11.xml><?xml version="1.0" encoding="utf-8"?>
<p:sld xmlns:p="http://schemas.openxmlformats.org/presentationml/2006/main" xmlns:a="http://schemas.openxmlformats.org/drawingml/2006/main">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123827" y="2259168"/>
            <a:ext cx="16040346" cy="3715131"/>
          </a:xfrm>
          <a:prstGeom prst="rect">
            <a:avLst/>
          </a:prstGeom>
        </p:spPr>
        <p:txBody>
          <a:bodyPr anchor="t" rtlCol="false" tIns="0" lIns="0" bIns="0" rIns="0">
            <a:spAutoFit/>
          </a:bodyPr>
          <a:lstStyle/>
          <a:p>
            <a:pPr algn="l" marL="582930" indent="-291465" lvl="1">
              <a:lnSpc>
                <a:spcPts val="4887"/>
              </a:lnSpc>
              <a:buFont typeface="Arial"/>
              <a:buChar char="•"/>
            </a:pPr>
            <a:r>
              <a:rPr lang="en-US" sz="2700" spc="-18">
                <a:solidFill>
                  <a:srgbClr val="282204"/>
                </a:solidFill>
                <a:latin typeface="ITC Franklin Gothic LT"/>
              </a:rPr>
              <a:t>F1 race results can be predicted from data from other sessions throughout the season</a:t>
            </a:r>
          </a:p>
          <a:p>
            <a:pPr algn="l" marL="582930" indent="-291465" lvl="1">
              <a:lnSpc>
                <a:spcPts val="4887"/>
              </a:lnSpc>
              <a:buFont typeface="Arial"/>
              <a:buChar char="•"/>
            </a:pPr>
            <a:r>
              <a:rPr lang="en-US" sz="2700" spc="-18">
                <a:solidFill>
                  <a:srgbClr val="282204"/>
                </a:solidFill>
                <a:latin typeface="ITC Franklin Gothic LT"/>
              </a:rPr>
              <a:t>The Random Forest Regressor model provided more accurate results compared to the Decision Tree Classifier model</a:t>
            </a:r>
          </a:p>
          <a:p>
            <a:pPr algn="l" marL="582930" indent="-291465" lvl="1">
              <a:lnSpc>
                <a:spcPts val="4887"/>
              </a:lnSpc>
              <a:buFont typeface="Arial"/>
              <a:buChar char="•"/>
            </a:pPr>
            <a:r>
              <a:rPr lang="en-US" sz="2700" spc="-18">
                <a:solidFill>
                  <a:srgbClr val="282204"/>
                </a:solidFill>
                <a:latin typeface="ITC Franklin Gothic LT"/>
              </a:rPr>
              <a:t>The model’s predicted race result usually falls within a certain range of the true race result.</a:t>
            </a:r>
          </a:p>
          <a:p>
            <a:pPr algn="l" marL="582930" indent="-291465" lvl="1">
              <a:lnSpc>
                <a:spcPts val="4887"/>
              </a:lnSpc>
              <a:buFont typeface="Arial"/>
              <a:buChar char="•"/>
            </a:pPr>
            <a:r>
              <a:rPr lang="en-US" sz="2700" spc="-18">
                <a:solidFill>
                  <a:srgbClr val="282204"/>
                </a:solidFill>
                <a:latin typeface="ITC Franklin Gothic LT"/>
              </a:rPr>
              <a:t>As a proof-of-concept, I’m happy with the project :-)</a:t>
            </a:r>
          </a:p>
          <a:p>
            <a:pPr algn="l">
              <a:lnSpc>
                <a:spcPts val="4887"/>
              </a:lnSpc>
            </a:pPr>
          </a:p>
        </p:txBody>
      </p:sp>
      <p:sp>
        <p:nvSpPr>
          <p:cNvPr name="TextBox 6" id="6"/>
          <p:cNvSpPr txBox="true"/>
          <p:nvPr/>
        </p:nvSpPr>
        <p:spPr>
          <a:xfrm rot="0">
            <a:off x="1028700" y="1277130"/>
            <a:ext cx="16468618"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Conclusions</a:t>
            </a:r>
          </a:p>
        </p:txBody>
      </p:sp>
      <p:sp>
        <p:nvSpPr>
          <p:cNvPr name="TextBox 7" id="7"/>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8" id="8"/>
          <p:cNvSpPr txBox="true"/>
          <p:nvPr/>
        </p:nvSpPr>
        <p:spPr>
          <a:xfrm rot="0">
            <a:off x="16878791" y="9474492"/>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11</a:t>
            </a:r>
          </a:p>
        </p:txBody>
      </p:sp>
      <p:sp>
        <p:nvSpPr>
          <p:cNvPr name="TextBox 9" id="9"/>
          <p:cNvSpPr txBox="true"/>
          <p:nvPr/>
        </p:nvSpPr>
        <p:spPr>
          <a:xfrm rot="0">
            <a:off x="909691" y="5351999"/>
            <a:ext cx="16468618"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Future Improvements</a:t>
            </a:r>
          </a:p>
        </p:txBody>
      </p:sp>
      <p:sp>
        <p:nvSpPr>
          <p:cNvPr name="TextBox 10" id="10"/>
          <p:cNvSpPr txBox="true"/>
          <p:nvPr/>
        </p:nvSpPr>
        <p:spPr>
          <a:xfrm rot="0">
            <a:off x="1123827" y="6329898"/>
            <a:ext cx="16040346" cy="3096006"/>
          </a:xfrm>
          <a:prstGeom prst="rect">
            <a:avLst/>
          </a:prstGeom>
        </p:spPr>
        <p:txBody>
          <a:bodyPr anchor="t" rtlCol="false" tIns="0" lIns="0" bIns="0" rIns="0">
            <a:spAutoFit/>
          </a:bodyPr>
          <a:lstStyle/>
          <a:p>
            <a:pPr algn="l" marL="582930" indent="-291465" lvl="1">
              <a:lnSpc>
                <a:spcPts val="4887"/>
              </a:lnSpc>
              <a:buFont typeface="Arial"/>
              <a:buChar char="•"/>
            </a:pPr>
            <a:r>
              <a:rPr lang="en-US" sz="2700" spc="-18">
                <a:solidFill>
                  <a:srgbClr val="282204"/>
                </a:solidFill>
                <a:latin typeface="ITC Franklin Gothic LT"/>
              </a:rPr>
              <a:t>The scope of the data can be widened (e.g. historic data from previous seasons)</a:t>
            </a:r>
          </a:p>
          <a:p>
            <a:pPr algn="l" marL="582930" indent="-291465" lvl="1">
              <a:lnSpc>
                <a:spcPts val="4887"/>
              </a:lnSpc>
              <a:buFont typeface="Arial"/>
              <a:buChar char="•"/>
            </a:pPr>
            <a:r>
              <a:rPr lang="en-US" sz="2700" spc="-18">
                <a:solidFill>
                  <a:srgbClr val="282204"/>
                </a:solidFill>
                <a:latin typeface="ITC Franklin Gothic LT"/>
              </a:rPr>
              <a:t>We can potentially consider race result in intervals rather than per position</a:t>
            </a:r>
          </a:p>
          <a:p>
            <a:pPr algn="l" marL="1165860" indent="-388620" lvl="2">
              <a:lnSpc>
                <a:spcPts val="4887"/>
              </a:lnSpc>
              <a:buFont typeface="Arial"/>
              <a:buChar char="⚬"/>
            </a:pPr>
            <a:r>
              <a:rPr lang="en-US" sz="2700" spc="-18">
                <a:solidFill>
                  <a:srgbClr val="282204"/>
                </a:solidFill>
                <a:latin typeface="ITC Franklin Gothic LT"/>
              </a:rPr>
              <a:t>(e.g. classes = [”P1-3", “P4-10”, “P11-20”]</a:t>
            </a:r>
          </a:p>
          <a:p>
            <a:pPr algn="l" marL="582930" indent="-291465" lvl="1">
              <a:lnSpc>
                <a:spcPts val="4887"/>
              </a:lnSpc>
              <a:buFont typeface="Arial"/>
              <a:buChar char="•"/>
            </a:pPr>
            <a:r>
              <a:rPr lang="en-US" sz="2700" spc="-18">
                <a:solidFill>
                  <a:srgbClr val="282204"/>
                </a:solidFill>
                <a:latin typeface="ITC Franklin Gothic LT"/>
              </a:rPr>
              <a:t>The learning of the model can be further supervised</a:t>
            </a:r>
          </a:p>
          <a:p>
            <a:pPr algn="l" marL="1165860" indent="-388620" lvl="2">
              <a:lnSpc>
                <a:spcPts val="4887"/>
              </a:lnSpc>
              <a:buFont typeface="Arial"/>
              <a:buChar char="⚬"/>
            </a:pPr>
            <a:r>
              <a:rPr lang="en-US" sz="2700" spc="-18">
                <a:solidFill>
                  <a:srgbClr val="282204"/>
                </a:solidFill>
                <a:latin typeface="ITC Franklin Gothic LT"/>
              </a:rPr>
              <a:t>(e.g. for each race, only 1 driver must be predicted for each class, since there are no ties)</a:t>
            </a:r>
          </a:p>
        </p:txBody>
      </p:sp>
    </p:spTree>
  </p:cSld>
  <p:clrMapOvr>
    <a:masterClrMapping/>
  </p:clrMapOvr>
  <p:transition spd="slow">
    <p:cover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1139334" y="-29824"/>
            <a:ext cx="478823" cy="10316824"/>
            <a:chOff x="0" y="0"/>
            <a:chExt cx="638431" cy="13755765"/>
          </a:xfrm>
        </p:grpSpPr>
        <p:grpSp>
          <p:nvGrpSpPr>
            <p:cNvPr name="Group 3" id="3"/>
            <p:cNvGrpSpPr/>
            <p:nvPr/>
          </p:nvGrpSpPr>
          <p:grpSpPr>
            <a:xfrm rot="-5400000">
              <a:off x="0" y="13436549"/>
              <a:ext cx="319215" cy="3192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 id="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6" id="6"/>
            <p:cNvGrpSpPr/>
            <p:nvPr/>
          </p:nvGrpSpPr>
          <p:grpSpPr>
            <a:xfrm rot="-5400000">
              <a:off x="319215" y="13117334"/>
              <a:ext cx="319215" cy="3192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 id="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9" id="9"/>
            <p:cNvGrpSpPr/>
            <p:nvPr/>
          </p:nvGrpSpPr>
          <p:grpSpPr>
            <a:xfrm rot="-5400000">
              <a:off x="0" y="12798119"/>
              <a:ext cx="319215" cy="31921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1" id="1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2" id="12"/>
            <p:cNvGrpSpPr/>
            <p:nvPr/>
          </p:nvGrpSpPr>
          <p:grpSpPr>
            <a:xfrm rot="-5400000">
              <a:off x="319215" y="12478903"/>
              <a:ext cx="319215" cy="3192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4" id="1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5" id="15"/>
            <p:cNvGrpSpPr/>
            <p:nvPr/>
          </p:nvGrpSpPr>
          <p:grpSpPr>
            <a:xfrm rot="-5400000">
              <a:off x="0" y="12159688"/>
              <a:ext cx="319215" cy="3192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7" id="1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8" id="18"/>
            <p:cNvGrpSpPr/>
            <p:nvPr/>
          </p:nvGrpSpPr>
          <p:grpSpPr>
            <a:xfrm rot="-5400000">
              <a:off x="319215" y="11840472"/>
              <a:ext cx="319215" cy="31921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0" id="2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1" id="21"/>
            <p:cNvGrpSpPr/>
            <p:nvPr/>
          </p:nvGrpSpPr>
          <p:grpSpPr>
            <a:xfrm rot="-5400000">
              <a:off x="0" y="11521257"/>
              <a:ext cx="319215" cy="3192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3" id="2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4" id="24"/>
            <p:cNvGrpSpPr/>
            <p:nvPr/>
          </p:nvGrpSpPr>
          <p:grpSpPr>
            <a:xfrm rot="-5400000">
              <a:off x="319215" y="11202041"/>
              <a:ext cx="319215" cy="31921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6" id="2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7" id="27"/>
            <p:cNvGrpSpPr/>
            <p:nvPr/>
          </p:nvGrpSpPr>
          <p:grpSpPr>
            <a:xfrm rot="-5400000">
              <a:off x="0" y="10882826"/>
              <a:ext cx="319215" cy="31921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9" id="2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30" id="30"/>
            <p:cNvGrpSpPr/>
            <p:nvPr/>
          </p:nvGrpSpPr>
          <p:grpSpPr>
            <a:xfrm rot="-5400000">
              <a:off x="319215" y="10563611"/>
              <a:ext cx="319215" cy="31921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32" id="3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33" id="33"/>
            <p:cNvGrpSpPr/>
            <p:nvPr/>
          </p:nvGrpSpPr>
          <p:grpSpPr>
            <a:xfrm rot="-5400000">
              <a:off x="0" y="10244395"/>
              <a:ext cx="319215" cy="31921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35" id="3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36" id="36"/>
            <p:cNvGrpSpPr/>
            <p:nvPr/>
          </p:nvGrpSpPr>
          <p:grpSpPr>
            <a:xfrm rot="-5400000">
              <a:off x="319215" y="9925180"/>
              <a:ext cx="319215" cy="31921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38" id="3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39" id="39"/>
            <p:cNvGrpSpPr/>
            <p:nvPr/>
          </p:nvGrpSpPr>
          <p:grpSpPr>
            <a:xfrm rot="-5400000">
              <a:off x="0" y="9605964"/>
              <a:ext cx="319215" cy="31921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1" id="4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42" id="42"/>
            <p:cNvGrpSpPr/>
            <p:nvPr/>
          </p:nvGrpSpPr>
          <p:grpSpPr>
            <a:xfrm rot="-5400000">
              <a:off x="319215" y="9286749"/>
              <a:ext cx="319215" cy="31921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4" id="4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45" id="45"/>
            <p:cNvGrpSpPr/>
            <p:nvPr/>
          </p:nvGrpSpPr>
          <p:grpSpPr>
            <a:xfrm rot="-5400000">
              <a:off x="0" y="8967534"/>
              <a:ext cx="319215" cy="319215"/>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47" id="4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48" id="48"/>
            <p:cNvGrpSpPr/>
            <p:nvPr/>
          </p:nvGrpSpPr>
          <p:grpSpPr>
            <a:xfrm rot="-5400000">
              <a:off x="319215" y="8648318"/>
              <a:ext cx="319215" cy="31921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0" id="5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51" id="51"/>
            <p:cNvGrpSpPr/>
            <p:nvPr/>
          </p:nvGrpSpPr>
          <p:grpSpPr>
            <a:xfrm rot="-5400000">
              <a:off x="0" y="8329103"/>
              <a:ext cx="319215" cy="31921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3" id="5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54" id="54"/>
            <p:cNvGrpSpPr/>
            <p:nvPr/>
          </p:nvGrpSpPr>
          <p:grpSpPr>
            <a:xfrm rot="-5400000">
              <a:off x="319215" y="8009887"/>
              <a:ext cx="319215" cy="319215"/>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6" id="5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57" id="57"/>
            <p:cNvGrpSpPr/>
            <p:nvPr/>
          </p:nvGrpSpPr>
          <p:grpSpPr>
            <a:xfrm rot="-5400000">
              <a:off x="0" y="7690672"/>
              <a:ext cx="319215" cy="319215"/>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59" id="5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60" id="60"/>
            <p:cNvGrpSpPr/>
            <p:nvPr/>
          </p:nvGrpSpPr>
          <p:grpSpPr>
            <a:xfrm rot="-5400000">
              <a:off x="319215" y="7371456"/>
              <a:ext cx="319215" cy="319215"/>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62" id="6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63" id="63"/>
            <p:cNvGrpSpPr/>
            <p:nvPr/>
          </p:nvGrpSpPr>
          <p:grpSpPr>
            <a:xfrm rot="-5400000">
              <a:off x="0" y="7052241"/>
              <a:ext cx="319215" cy="319215"/>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65" id="6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66" id="66"/>
            <p:cNvGrpSpPr/>
            <p:nvPr/>
          </p:nvGrpSpPr>
          <p:grpSpPr>
            <a:xfrm rot="-5400000">
              <a:off x="319215" y="6733026"/>
              <a:ext cx="319215" cy="31921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68" id="6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69" id="69"/>
            <p:cNvGrpSpPr/>
            <p:nvPr/>
          </p:nvGrpSpPr>
          <p:grpSpPr>
            <a:xfrm rot="-5400000">
              <a:off x="0" y="6413810"/>
              <a:ext cx="319215" cy="319215"/>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1" id="7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72" id="72"/>
            <p:cNvGrpSpPr/>
            <p:nvPr/>
          </p:nvGrpSpPr>
          <p:grpSpPr>
            <a:xfrm rot="-5400000">
              <a:off x="319215" y="6094595"/>
              <a:ext cx="319215" cy="31921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4" id="7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75" id="75"/>
            <p:cNvGrpSpPr/>
            <p:nvPr/>
          </p:nvGrpSpPr>
          <p:grpSpPr>
            <a:xfrm rot="-5400000">
              <a:off x="0" y="5775379"/>
              <a:ext cx="319215" cy="31921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77" id="7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78" id="78"/>
            <p:cNvGrpSpPr/>
            <p:nvPr/>
          </p:nvGrpSpPr>
          <p:grpSpPr>
            <a:xfrm rot="-5400000">
              <a:off x="319215" y="5456164"/>
              <a:ext cx="319215" cy="31921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0" id="8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81" id="81"/>
            <p:cNvGrpSpPr/>
            <p:nvPr/>
          </p:nvGrpSpPr>
          <p:grpSpPr>
            <a:xfrm rot="-5400000">
              <a:off x="0" y="5136949"/>
              <a:ext cx="319215" cy="3192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3" id="8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84" id="84"/>
            <p:cNvGrpSpPr/>
            <p:nvPr/>
          </p:nvGrpSpPr>
          <p:grpSpPr>
            <a:xfrm rot="-5400000">
              <a:off x="0" y="3226306"/>
              <a:ext cx="319215" cy="31921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6" id="8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87" id="87"/>
            <p:cNvGrpSpPr/>
            <p:nvPr/>
          </p:nvGrpSpPr>
          <p:grpSpPr>
            <a:xfrm rot="-5400000">
              <a:off x="319215" y="4817733"/>
              <a:ext cx="319215" cy="31921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89" id="8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90" id="90"/>
            <p:cNvGrpSpPr/>
            <p:nvPr/>
          </p:nvGrpSpPr>
          <p:grpSpPr>
            <a:xfrm rot="-5400000">
              <a:off x="319215" y="2907091"/>
              <a:ext cx="319215" cy="319215"/>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92" id="9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93" id="93"/>
            <p:cNvGrpSpPr/>
            <p:nvPr/>
          </p:nvGrpSpPr>
          <p:grpSpPr>
            <a:xfrm rot="-5400000">
              <a:off x="0" y="4498518"/>
              <a:ext cx="319215" cy="319215"/>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95" id="9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96" id="96"/>
            <p:cNvGrpSpPr/>
            <p:nvPr/>
          </p:nvGrpSpPr>
          <p:grpSpPr>
            <a:xfrm rot="-5400000">
              <a:off x="0" y="2587875"/>
              <a:ext cx="319215" cy="319215"/>
              <a:chOff x="0" y="0"/>
              <a:chExt cx="812800" cy="812800"/>
            </a:xfrm>
          </p:grpSpPr>
          <p:sp>
            <p:nvSpPr>
              <p:cNvPr name="Freeform 97" id="9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98" id="9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99" id="99"/>
            <p:cNvGrpSpPr/>
            <p:nvPr/>
          </p:nvGrpSpPr>
          <p:grpSpPr>
            <a:xfrm rot="-5400000">
              <a:off x="0" y="1315664"/>
              <a:ext cx="319215" cy="319215"/>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01" id="10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02" id="102"/>
            <p:cNvGrpSpPr/>
            <p:nvPr/>
          </p:nvGrpSpPr>
          <p:grpSpPr>
            <a:xfrm rot="-5400000">
              <a:off x="319215" y="4179302"/>
              <a:ext cx="319215" cy="319215"/>
              <a:chOff x="0" y="0"/>
              <a:chExt cx="812800" cy="812800"/>
            </a:xfrm>
          </p:grpSpPr>
          <p:sp>
            <p:nvSpPr>
              <p:cNvPr name="Freeform 103" id="10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04" id="10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05" id="105"/>
            <p:cNvGrpSpPr/>
            <p:nvPr/>
          </p:nvGrpSpPr>
          <p:grpSpPr>
            <a:xfrm rot="-5400000">
              <a:off x="319215" y="2268660"/>
              <a:ext cx="319215" cy="319215"/>
              <a:chOff x="0" y="0"/>
              <a:chExt cx="812800" cy="812800"/>
            </a:xfrm>
          </p:grpSpPr>
          <p:sp>
            <p:nvSpPr>
              <p:cNvPr name="Freeform 106" id="10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07" id="10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08" id="108"/>
            <p:cNvGrpSpPr/>
            <p:nvPr/>
          </p:nvGrpSpPr>
          <p:grpSpPr>
            <a:xfrm rot="-5400000">
              <a:off x="319215" y="996449"/>
              <a:ext cx="319215" cy="319215"/>
              <a:chOff x="0" y="0"/>
              <a:chExt cx="812800" cy="812800"/>
            </a:xfrm>
          </p:grpSpPr>
          <p:sp>
            <p:nvSpPr>
              <p:cNvPr name="Freeform 109" id="10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10" id="11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11" id="111"/>
            <p:cNvGrpSpPr/>
            <p:nvPr/>
          </p:nvGrpSpPr>
          <p:grpSpPr>
            <a:xfrm rot="-5400000">
              <a:off x="0" y="3860087"/>
              <a:ext cx="319215" cy="319215"/>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13" id="11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14" id="114"/>
            <p:cNvGrpSpPr/>
            <p:nvPr/>
          </p:nvGrpSpPr>
          <p:grpSpPr>
            <a:xfrm rot="-5400000">
              <a:off x="0" y="1949445"/>
              <a:ext cx="319215" cy="319215"/>
              <a:chOff x="0" y="0"/>
              <a:chExt cx="812800" cy="812800"/>
            </a:xfrm>
          </p:grpSpPr>
          <p:sp>
            <p:nvSpPr>
              <p:cNvPr name="Freeform 115" id="1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16" id="11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17" id="117"/>
            <p:cNvGrpSpPr/>
            <p:nvPr/>
          </p:nvGrpSpPr>
          <p:grpSpPr>
            <a:xfrm rot="-5400000">
              <a:off x="0" y="677233"/>
              <a:ext cx="319215" cy="319215"/>
              <a:chOff x="0" y="0"/>
              <a:chExt cx="812800" cy="812800"/>
            </a:xfrm>
          </p:grpSpPr>
          <p:sp>
            <p:nvSpPr>
              <p:cNvPr name="Freeform 118" id="1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19" id="11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20" id="120"/>
            <p:cNvGrpSpPr/>
            <p:nvPr/>
          </p:nvGrpSpPr>
          <p:grpSpPr>
            <a:xfrm rot="-5400000">
              <a:off x="319215" y="3540871"/>
              <a:ext cx="319215" cy="319215"/>
              <a:chOff x="0" y="0"/>
              <a:chExt cx="812800" cy="812800"/>
            </a:xfrm>
          </p:grpSpPr>
          <p:sp>
            <p:nvSpPr>
              <p:cNvPr name="Freeform 121" id="1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22" id="12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23" id="123"/>
            <p:cNvGrpSpPr/>
            <p:nvPr/>
          </p:nvGrpSpPr>
          <p:grpSpPr>
            <a:xfrm rot="-5400000">
              <a:off x="319215" y="1630229"/>
              <a:ext cx="319215" cy="319215"/>
              <a:chOff x="0" y="0"/>
              <a:chExt cx="812800" cy="812800"/>
            </a:xfrm>
          </p:grpSpPr>
          <p:sp>
            <p:nvSpPr>
              <p:cNvPr name="Freeform 124" id="1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25" id="12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26" id="126"/>
            <p:cNvGrpSpPr/>
            <p:nvPr/>
          </p:nvGrpSpPr>
          <p:grpSpPr>
            <a:xfrm rot="-5400000">
              <a:off x="0" y="638431"/>
              <a:ext cx="319215" cy="319215"/>
              <a:chOff x="0" y="0"/>
              <a:chExt cx="812800" cy="812800"/>
            </a:xfrm>
          </p:grpSpPr>
          <p:sp>
            <p:nvSpPr>
              <p:cNvPr name="Freeform 127" id="1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28" id="12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29" id="129"/>
            <p:cNvGrpSpPr/>
            <p:nvPr/>
          </p:nvGrpSpPr>
          <p:grpSpPr>
            <a:xfrm rot="-5400000">
              <a:off x="319215" y="319215"/>
              <a:ext cx="319215" cy="319215"/>
              <a:chOff x="0" y="0"/>
              <a:chExt cx="812800" cy="812800"/>
            </a:xfrm>
          </p:grpSpPr>
          <p:sp>
            <p:nvSpPr>
              <p:cNvPr name="Freeform 130" id="1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31" id="13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32" id="132"/>
            <p:cNvGrpSpPr/>
            <p:nvPr/>
          </p:nvGrpSpPr>
          <p:grpSpPr>
            <a:xfrm rot="-5400000">
              <a:off x="0" y="0"/>
              <a:ext cx="319215" cy="319215"/>
              <a:chOff x="0" y="0"/>
              <a:chExt cx="812800" cy="812800"/>
            </a:xfrm>
          </p:grpSpPr>
          <p:sp>
            <p:nvSpPr>
              <p:cNvPr name="Freeform 133" id="1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34" id="13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grpSp>
        <p:nvGrpSpPr>
          <p:cNvPr name="Group 135" id="135"/>
          <p:cNvGrpSpPr/>
          <p:nvPr/>
        </p:nvGrpSpPr>
        <p:grpSpPr>
          <a:xfrm rot="-10800000">
            <a:off x="16673907" y="-29824"/>
            <a:ext cx="478823" cy="10316824"/>
            <a:chOff x="0" y="0"/>
            <a:chExt cx="638431" cy="13755765"/>
          </a:xfrm>
        </p:grpSpPr>
        <p:grpSp>
          <p:nvGrpSpPr>
            <p:cNvPr name="Group 136" id="136"/>
            <p:cNvGrpSpPr/>
            <p:nvPr/>
          </p:nvGrpSpPr>
          <p:grpSpPr>
            <a:xfrm rot="-5400000">
              <a:off x="0" y="13436549"/>
              <a:ext cx="319215" cy="319215"/>
              <a:chOff x="0" y="0"/>
              <a:chExt cx="812800" cy="812800"/>
            </a:xfrm>
          </p:grpSpPr>
          <p:sp>
            <p:nvSpPr>
              <p:cNvPr name="Freeform 137" id="1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38" id="13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39" id="139"/>
            <p:cNvGrpSpPr/>
            <p:nvPr/>
          </p:nvGrpSpPr>
          <p:grpSpPr>
            <a:xfrm rot="-5400000">
              <a:off x="319215" y="13117334"/>
              <a:ext cx="319215" cy="319215"/>
              <a:chOff x="0" y="0"/>
              <a:chExt cx="812800" cy="812800"/>
            </a:xfrm>
          </p:grpSpPr>
          <p:sp>
            <p:nvSpPr>
              <p:cNvPr name="Freeform 140" id="1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41" id="14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42" id="142"/>
            <p:cNvGrpSpPr/>
            <p:nvPr/>
          </p:nvGrpSpPr>
          <p:grpSpPr>
            <a:xfrm rot="-5400000">
              <a:off x="0" y="12798119"/>
              <a:ext cx="319215" cy="319215"/>
              <a:chOff x="0" y="0"/>
              <a:chExt cx="812800" cy="812800"/>
            </a:xfrm>
          </p:grpSpPr>
          <p:sp>
            <p:nvSpPr>
              <p:cNvPr name="Freeform 143" id="1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44" id="14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45" id="145"/>
            <p:cNvGrpSpPr/>
            <p:nvPr/>
          </p:nvGrpSpPr>
          <p:grpSpPr>
            <a:xfrm rot="-5400000">
              <a:off x="319215" y="12478903"/>
              <a:ext cx="319215" cy="319215"/>
              <a:chOff x="0" y="0"/>
              <a:chExt cx="812800" cy="812800"/>
            </a:xfrm>
          </p:grpSpPr>
          <p:sp>
            <p:nvSpPr>
              <p:cNvPr name="Freeform 146" id="1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47" id="14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48" id="148"/>
            <p:cNvGrpSpPr/>
            <p:nvPr/>
          </p:nvGrpSpPr>
          <p:grpSpPr>
            <a:xfrm rot="-5400000">
              <a:off x="0" y="12159688"/>
              <a:ext cx="319215" cy="319215"/>
              <a:chOff x="0" y="0"/>
              <a:chExt cx="812800" cy="812800"/>
            </a:xfrm>
          </p:grpSpPr>
          <p:sp>
            <p:nvSpPr>
              <p:cNvPr name="Freeform 149" id="1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50" id="15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51" id="151"/>
            <p:cNvGrpSpPr/>
            <p:nvPr/>
          </p:nvGrpSpPr>
          <p:grpSpPr>
            <a:xfrm rot="-5400000">
              <a:off x="319215" y="11840472"/>
              <a:ext cx="319215" cy="319215"/>
              <a:chOff x="0" y="0"/>
              <a:chExt cx="812800" cy="812800"/>
            </a:xfrm>
          </p:grpSpPr>
          <p:sp>
            <p:nvSpPr>
              <p:cNvPr name="Freeform 152" id="1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53" id="15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54" id="154"/>
            <p:cNvGrpSpPr/>
            <p:nvPr/>
          </p:nvGrpSpPr>
          <p:grpSpPr>
            <a:xfrm rot="-5400000">
              <a:off x="0" y="11521257"/>
              <a:ext cx="319215" cy="319215"/>
              <a:chOff x="0" y="0"/>
              <a:chExt cx="812800" cy="812800"/>
            </a:xfrm>
          </p:grpSpPr>
          <p:sp>
            <p:nvSpPr>
              <p:cNvPr name="Freeform 155" id="1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56" id="15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57" id="157"/>
            <p:cNvGrpSpPr/>
            <p:nvPr/>
          </p:nvGrpSpPr>
          <p:grpSpPr>
            <a:xfrm rot="-5400000">
              <a:off x="319215" y="11202041"/>
              <a:ext cx="319215" cy="319215"/>
              <a:chOff x="0" y="0"/>
              <a:chExt cx="812800" cy="812800"/>
            </a:xfrm>
          </p:grpSpPr>
          <p:sp>
            <p:nvSpPr>
              <p:cNvPr name="Freeform 158" id="1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59" id="15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60" id="160"/>
            <p:cNvGrpSpPr/>
            <p:nvPr/>
          </p:nvGrpSpPr>
          <p:grpSpPr>
            <a:xfrm rot="-5400000">
              <a:off x="0" y="10882826"/>
              <a:ext cx="319215" cy="319215"/>
              <a:chOff x="0" y="0"/>
              <a:chExt cx="812800" cy="812800"/>
            </a:xfrm>
          </p:grpSpPr>
          <p:sp>
            <p:nvSpPr>
              <p:cNvPr name="Freeform 161" id="1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62" id="16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63" id="163"/>
            <p:cNvGrpSpPr/>
            <p:nvPr/>
          </p:nvGrpSpPr>
          <p:grpSpPr>
            <a:xfrm rot="-5400000">
              <a:off x="319215" y="10563611"/>
              <a:ext cx="319215" cy="319215"/>
              <a:chOff x="0" y="0"/>
              <a:chExt cx="812800" cy="812800"/>
            </a:xfrm>
          </p:grpSpPr>
          <p:sp>
            <p:nvSpPr>
              <p:cNvPr name="Freeform 164" id="1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65" id="16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66" id="166"/>
            <p:cNvGrpSpPr/>
            <p:nvPr/>
          </p:nvGrpSpPr>
          <p:grpSpPr>
            <a:xfrm rot="-5400000">
              <a:off x="0" y="10244395"/>
              <a:ext cx="319215" cy="319215"/>
              <a:chOff x="0" y="0"/>
              <a:chExt cx="812800" cy="812800"/>
            </a:xfrm>
          </p:grpSpPr>
          <p:sp>
            <p:nvSpPr>
              <p:cNvPr name="Freeform 167" id="1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68" id="16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69" id="169"/>
            <p:cNvGrpSpPr/>
            <p:nvPr/>
          </p:nvGrpSpPr>
          <p:grpSpPr>
            <a:xfrm rot="-5400000">
              <a:off x="319215" y="9925180"/>
              <a:ext cx="319215" cy="319215"/>
              <a:chOff x="0" y="0"/>
              <a:chExt cx="812800" cy="812800"/>
            </a:xfrm>
          </p:grpSpPr>
          <p:sp>
            <p:nvSpPr>
              <p:cNvPr name="Freeform 170" id="17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71" id="17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72" id="172"/>
            <p:cNvGrpSpPr/>
            <p:nvPr/>
          </p:nvGrpSpPr>
          <p:grpSpPr>
            <a:xfrm rot="-5400000">
              <a:off x="0" y="9605964"/>
              <a:ext cx="319215" cy="319215"/>
              <a:chOff x="0" y="0"/>
              <a:chExt cx="812800" cy="812800"/>
            </a:xfrm>
          </p:grpSpPr>
          <p:sp>
            <p:nvSpPr>
              <p:cNvPr name="Freeform 173" id="17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74" id="17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75" id="175"/>
            <p:cNvGrpSpPr/>
            <p:nvPr/>
          </p:nvGrpSpPr>
          <p:grpSpPr>
            <a:xfrm rot="-5400000">
              <a:off x="319215" y="9286749"/>
              <a:ext cx="319215" cy="319215"/>
              <a:chOff x="0" y="0"/>
              <a:chExt cx="812800" cy="812800"/>
            </a:xfrm>
          </p:grpSpPr>
          <p:sp>
            <p:nvSpPr>
              <p:cNvPr name="Freeform 176" id="17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77" id="17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78" id="178"/>
            <p:cNvGrpSpPr/>
            <p:nvPr/>
          </p:nvGrpSpPr>
          <p:grpSpPr>
            <a:xfrm rot="-5400000">
              <a:off x="0" y="8967534"/>
              <a:ext cx="319215" cy="319215"/>
              <a:chOff x="0" y="0"/>
              <a:chExt cx="812800" cy="812800"/>
            </a:xfrm>
          </p:grpSpPr>
          <p:sp>
            <p:nvSpPr>
              <p:cNvPr name="Freeform 179" id="17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80" id="18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81" id="181"/>
            <p:cNvGrpSpPr/>
            <p:nvPr/>
          </p:nvGrpSpPr>
          <p:grpSpPr>
            <a:xfrm rot="-5400000">
              <a:off x="319215" y="8648318"/>
              <a:ext cx="319215" cy="319215"/>
              <a:chOff x="0" y="0"/>
              <a:chExt cx="812800" cy="812800"/>
            </a:xfrm>
          </p:grpSpPr>
          <p:sp>
            <p:nvSpPr>
              <p:cNvPr name="Freeform 182" id="18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83" id="18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84" id="184"/>
            <p:cNvGrpSpPr/>
            <p:nvPr/>
          </p:nvGrpSpPr>
          <p:grpSpPr>
            <a:xfrm rot="-5400000">
              <a:off x="0" y="8329103"/>
              <a:ext cx="319215" cy="319215"/>
              <a:chOff x="0" y="0"/>
              <a:chExt cx="812800" cy="812800"/>
            </a:xfrm>
          </p:grpSpPr>
          <p:sp>
            <p:nvSpPr>
              <p:cNvPr name="Freeform 185" id="18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86" id="18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87" id="187"/>
            <p:cNvGrpSpPr/>
            <p:nvPr/>
          </p:nvGrpSpPr>
          <p:grpSpPr>
            <a:xfrm rot="-5400000">
              <a:off x="319215" y="8009887"/>
              <a:ext cx="319215" cy="319215"/>
              <a:chOff x="0" y="0"/>
              <a:chExt cx="812800" cy="812800"/>
            </a:xfrm>
          </p:grpSpPr>
          <p:sp>
            <p:nvSpPr>
              <p:cNvPr name="Freeform 188" id="18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89" id="18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90" id="190"/>
            <p:cNvGrpSpPr/>
            <p:nvPr/>
          </p:nvGrpSpPr>
          <p:grpSpPr>
            <a:xfrm rot="-5400000">
              <a:off x="0" y="7690672"/>
              <a:ext cx="319215" cy="319215"/>
              <a:chOff x="0" y="0"/>
              <a:chExt cx="812800" cy="812800"/>
            </a:xfrm>
          </p:grpSpPr>
          <p:sp>
            <p:nvSpPr>
              <p:cNvPr name="Freeform 191" id="19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92" id="19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93" id="193"/>
            <p:cNvGrpSpPr/>
            <p:nvPr/>
          </p:nvGrpSpPr>
          <p:grpSpPr>
            <a:xfrm rot="-5400000">
              <a:off x="319215" y="7371456"/>
              <a:ext cx="319215" cy="319215"/>
              <a:chOff x="0" y="0"/>
              <a:chExt cx="812800" cy="812800"/>
            </a:xfrm>
          </p:grpSpPr>
          <p:sp>
            <p:nvSpPr>
              <p:cNvPr name="Freeform 194" id="19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95" id="19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96" id="196"/>
            <p:cNvGrpSpPr/>
            <p:nvPr/>
          </p:nvGrpSpPr>
          <p:grpSpPr>
            <a:xfrm rot="-5400000">
              <a:off x="0" y="7052241"/>
              <a:ext cx="319215" cy="319215"/>
              <a:chOff x="0" y="0"/>
              <a:chExt cx="812800" cy="812800"/>
            </a:xfrm>
          </p:grpSpPr>
          <p:sp>
            <p:nvSpPr>
              <p:cNvPr name="Freeform 197" id="19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198" id="19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199" id="199"/>
            <p:cNvGrpSpPr/>
            <p:nvPr/>
          </p:nvGrpSpPr>
          <p:grpSpPr>
            <a:xfrm rot="-5400000">
              <a:off x="319215" y="6733026"/>
              <a:ext cx="319215" cy="319215"/>
              <a:chOff x="0" y="0"/>
              <a:chExt cx="812800" cy="812800"/>
            </a:xfrm>
          </p:grpSpPr>
          <p:sp>
            <p:nvSpPr>
              <p:cNvPr name="Freeform 200" id="20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01" id="20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02" id="202"/>
            <p:cNvGrpSpPr/>
            <p:nvPr/>
          </p:nvGrpSpPr>
          <p:grpSpPr>
            <a:xfrm rot="-5400000">
              <a:off x="0" y="6413810"/>
              <a:ext cx="319215" cy="319215"/>
              <a:chOff x="0" y="0"/>
              <a:chExt cx="812800" cy="812800"/>
            </a:xfrm>
          </p:grpSpPr>
          <p:sp>
            <p:nvSpPr>
              <p:cNvPr name="Freeform 203" id="20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04" id="20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05" id="205"/>
            <p:cNvGrpSpPr/>
            <p:nvPr/>
          </p:nvGrpSpPr>
          <p:grpSpPr>
            <a:xfrm rot="-5400000">
              <a:off x="319215" y="6094595"/>
              <a:ext cx="319215" cy="319215"/>
              <a:chOff x="0" y="0"/>
              <a:chExt cx="812800" cy="812800"/>
            </a:xfrm>
          </p:grpSpPr>
          <p:sp>
            <p:nvSpPr>
              <p:cNvPr name="Freeform 206" id="20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07" id="20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08" id="208"/>
            <p:cNvGrpSpPr/>
            <p:nvPr/>
          </p:nvGrpSpPr>
          <p:grpSpPr>
            <a:xfrm rot="-5400000">
              <a:off x="0" y="5775379"/>
              <a:ext cx="319215" cy="319215"/>
              <a:chOff x="0" y="0"/>
              <a:chExt cx="812800" cy="812800"/>
            </a:xfrm>
          </p:grpSpPr>
          <p:sp>
            <p:nvSpPr>
              <p:cNvPr name="Freeform 209" id="20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10" id="21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11" id="211"/>
            <p:cNvGrpSpPr/>
            <p:nvPr/>
          </p:nvGrpSpPr>
          <p:grpSpPr>
            <a:xfrm rot="-5400000">
              <a:off x="319215" y="5456164"/>
              <a:ext cx="319215" cy="319215"/>
              <a:chOff x="0" y="0"/>
              <a:chExt cx="812800" cy="812800"/>
            </a:xfrm>
          </p:grpSpPr>
          <p:sp>
            <p:nvSpPr>
              <p:cNvPr name="Freeform 212" id="2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13" id="21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14" id="214"/>
            <p:cNvGrpSpPr/>
            <p:nvPr/>
          </p:nvGrpSpPr>
          <p:grpSpPr>
            <a:xfrm rot="-5400000">
              <a:off x="0" y="5136949"/>
              <a:ext cx="319215" cy="319215"/>
              <a:chOff x="0" y="0"/>
              <a:chExt cx="812800" cy="812800"/>
            </a:xfrm>
          </p:grpSpPr>
          <p:sp>
            <p:nvSpPr>
              <p:cNvPr name="Freeform 215" id="2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16" id="21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17" id="217"/>
            <p:cNvGrpSpPr/>
            <p:nvPr/>
          </p:nvGrpSpPr>
          <p:grpSpPr>
            <a:xfrm rot="-5400000">
              <a:off x="0" y="3226306"/>
              <a:ext cx="319215" cy="319215"/>
              <a:chOff x="0" y="0"/>
              <a:chExt cx="812800" cy="812800"/>
            </a:xfrm>
          </p:grpSpPr>
          <p:sp>
            <p:nvSpPr>
              <p:cNvPr name="Freeform 218" id="2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19" id="21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20" id="220"/>
            <p:cNvGrpSpPr/>
            <p:nvPr/>
          </p:nvGrpSpPr>
          <p:grpSpPr>
            <a:xfrm rot="-5400000">
              <a:off x="319215" y="4817733"/>
              <a:ext cx="319215" cy="319215"/>
              <a:chOff x="0" y="0"/>
              <a:chExt cx="812800" cy="812800"/>
            </a:xfrm>
          </p:grpSpPr>
          <p:sp>
            <p:nvSpPr>
              <p:cNvPr name="Freeform 221" id="2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22" id="22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23" id="223"/>
            <p:cNvGrpSpPr/>
            <p:nvPr/>
          </p:nvGrpSpPr>
          <p:grpSpPr>
            <a:xfrm rot="-5400000">
              <a:off x="319215" y="2907091"/>
              <a:ext cx="319215" cy="319215"/>
              <a:chOff x="0" y="0"/>
              <a:chExt cx="812800" cy="812800"/>
            </a:xfrm>
          </p:grpSpPr>
          <p:sp>
            <p:nvSpPr>
              <p:cNvPr name="Freeform 224" id="2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25" id="22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26" id="226"/>
            <p:cNvGrpSpPr/>
            <p:nvPr/>
          </p:nvGrpSpPr>
          <p:grpSpPr>
            <a:xfrm rot="-5400000">
              <a:off x="0" y="4498518"/>
              <a:ext cx="319215" cy="319215"/>
              <a:chOff x="0" y="0"/>
              <a:chExt cx="812800" cy="812800"/>
            </a:xfrm>
          </p:grpSpPr>
          <p:sp>
            <p:nvSpPr>
              <p:cNvPr name="Freeform 227" id="2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28" id="22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29" id="229"/>
            <p:cNvGrpSpPr/>
            <p:nvPr/>
          </p:nvGrpSpPr>
          <p:grpSpPr>
            <a:xfrm rot="-5400000">
              <a:off x="0" y="2587875"/>
              <a:ext cx="319215" cy="319215"/>
              <a:chOff x="0" y="0"/>
              <a:chExt cx="812800" cy="812800"/>
            </a:xfrm>
          </p:grpSpPr>
          <p:sp>
            <p:nvSpPr>
              <p:cNvPr name="Freeform 230" id="2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31" id="23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32" id="232"/>
            <p:cNvGrpSpPr/>
            <p:nvPr/>
          </p:nvGrpSpPr>
          <p:grpSpPr>
            <a:xfrm rot="-5400000">
              <a:off x="0" y="1315664"/>
              <a:ext cx="319215" cy="319215"/>
              <a:chOff x="0" y="0"/>
              <a:chExt cx="812800" cy="812800"/>
            </a:xfrm>
          </p:grpSpPr>
          <p:sp>
            <p:nvSpPr>
              <p:cNvPr name="Freeform 233" id="2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34" id="23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35" id="235"/>
            <p:cNvGrpSpPr/>
            <p:nvPr/>
          </p:nvGrpSpPr>
          <p:grpSpPr>
            <a:xfrm rot="-5400000">
              <a:off x="319215" y="4179302"/>
              <a:ext cx="319215" cy="319215"/>
              <a:chOff x="0" y="0"/>
              <a:chExt cx="812800" cy="812800"/>
            </a:xfrm>
          </p:grpSpPr>
          <p:sp>
            <p:nvSpPr>
              <p:cNvPr name="Freeform 236" id="2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37" id="23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38" id="238"/>
            <p:cNvGrpSpPr/>
            <p:nvPr/>
          </p:nvGrpSpPr>
          <p:grpSpPr>
            <a:xfrm rot="-5400000">
              <a:off x="319215" y="2268660"/>
              <a:ext cx="319215" cy="319215"/>
              <a:chOff x="0" y="0"/>
              <a:chExt cx="812800" cy="812800"/>
            </a:xfrm>
          </p:grpSpPr>
          <p:sp>
            <p:nvSpPr>
              <p:cNvPr name="Freeform 239" id="2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40" id="240"/>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41" id="241"/>
            <p:cNvGrpSpPr/>
            <p:nvPr/>
          </p:nvGrpSpPr>
          <p:grpSpPr>
            <a:xfrm rot="-5400000">
              <a:off x="319215" y="996449"/>
              <a:ext cx="319215" cy="319215"/>
              <a:chOff x="0" y="0"/>
              <a:chExt cx="812800" cy="812800"/>
            </a:xfrm>
          </p:grpSpPr>
          <p:sp>
            <p:nvSpPr>
              <p:cNvPr name="Freeform 242" id="2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43" id="243"/>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44" id="244"/>
            <p:cNvGrpSpPr/>
            <p:nvPr/>
          </p:nvGrpSpPr>
          <p:grpSpPr>
            <a:xfrm rot="-5400000">
              <a:off x="0" y="3860087"/>
              <a:ext cx="319215" cy="319215"/>
              <a:chOff x="0" y="0"/>
              <a:chExt cx="812800" cy="812800"/>
            </a:xfrm>
          </p:grpSpPr>
          <p:sp>
            <p:nvSpPr>
              <p:cNvPr name="Freeform 245" id="2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46" id="246"/>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47" id="247"/>
            <p:cNvGrpSpPr/>
            <p:nvPr/>
          </p:nvGrpSpPr>
          <p:grpSpPr>
            <a:xfrm rot="-5400000">
              <a:off x="0" y="1949445"/>
              <a:ext cx="319215" cy="319215"/>
              <a:chOff x="0" y="0"/>
              <a:chExt cx="812800" cy="812800"/>
            </a:xfrm>
          </p:grpSpPr>
          <p:sp>
            <p:nvSpPr>
              <p:cNvPr name="Freeform 248" id="2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49" id="249"/>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50" id="250"/>
            <p:cNvGrpSpPr/>
            <p:nvPr/>
          </p:nvGrpSpPr>
          <p:grpSpPr>
            <a:xfrm rot="-5400000">
              <a:off x="0" y="677233"/>
              <a:ext cx="319215" cy="319215"/>
              <a:chOff x="0" y="0"/>
              <a:chExt cx="812800" cy="812800"/>
            </a:xfrm>
          </p:grpSpPr>
          <p:sp>
            <p:nvSpPr>
              <p:cNvPr name="Freeform 251" id="2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52" id="252"/>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53" id="253"/>
            <p:cNvGrpSpPr/>
            <p:nvPr/>
          </p:nvGrpSpPr>
          <p:grpSpPr>
            <a:xfrm rot="-5400000">
              <a:off x="319215" y="3540871"/>
              <a:ext cx="319215" cy="319215"/>
              <a:chOff x="0" y="0"/>
              <a:chExt cx="812800" cy="812800"/>
            </a:xfrm>
          </p:grpSpPr>
          <p:sp>
            <p:nvSpPr>
              <p:cNvPr name="Freeform 254" id="2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55" id="255"/>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56" id="256"/>
            <p:cNvGrpSpPr/>
            <p:nvPr/>
          </p:nvGrpSpPr>
          <p:grpSpPr>
            <a:xfrm rot="-5400000">
              <a:off x="319215" y="1630229"/>
              <a:ext cx="319215" cy="319215"/>
              <a:chOff x="0" y="0"/>
              <a:chExt cx="812800" cy="812800"/>
            </a:xfrm>
          </p:grpSpPr>
          <p:sp>
            <p:nvSpPr>
              <p:cNvPr name="Freeform 257" id="25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58" id="258"/>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59" id="259"/>
            <p:cNvGrpSpPr/>
            <p:nvPr/>
          </p:nvGrpSpPr>
          <p:grpSpPr>
            <a:xfrm rot="-5400000">
              <a:off x="0" y="638431"/>
              <a:ext cx="319215" cy="319215"/>
              <a:chOff x="0" y="0"/>
              <a:chExt cx="812800" cy="812800"/>
            </a:xfrm>
          </p:grpSpPr>
          <p:sp>
            <p:nvSpPr>
              <p:cNvPr name="Freeform 260" id="2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61" id="261"/>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62" id="262"/>
            <p:cNvGrpSpPr/>
            <p:nvPr/>
          </p:nvGrpSpPr>
          <p:grpSpPr>
            <a:xfrm rot="-5400000">
              <a:off x="319215" y="319215"/>
              <a:ext cx="319215" cy="319215"/>
              <a:chOff x="0" y="0"/>
              <a:chExt cx="812800" cy="812800"/>
            </a:xfrm>
          </p:grpSpPr>
          <p:sp>
            <p:nvSpPr>
              <p:cNvPr name="Freeform 263" id="26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64" id="264"/>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nvGrpSpPr>
            <p:cNvPr name="Group 265" id="265"/>
            <p:cNvGrpSpPr/>
            <p:nvPr/>
          </p:nvGrpSpPr>
          <p:grpSpPr>
            <a:xfrm rot="-5400000">
              <a:off x="0" y="0"/>
              <a:ext cx="319215" cy="319215"/>
              <a:chOff x="0" y="0"/>
              <a:chExt cx="812800" cy="812800"/>
            </a:xfrm>
          </p:grpSpPr>
          <p:sp>
            <p:nvSpPr>
              <p:cNvPr name="Freeform 266" id="26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52616"/>
              </a:solidFill>
            </p:spPr>
          </p:sp>
          <p:sp>
            <p:nvSpPr>
              <p:cNvPr name="TextBox 267" id="267"/>
              <p:cNvSpPr txBox="true"/>
              <p:nvPr/>
            </p:nvSpPr>
            <p:spPr>
              <a:xfrm>
                <a:off x="0" y="-85725"/>
                <a:ext cx="812800" cy="898525"/>
              </a:xfrm>
              <a:prstGeom prst="rect">
                <a:avLst/>
              </a:prstGeom>
            </p:spPr>
            <p:txBody>
              <a:bodyPr anchor="ctr" rtlCol="false" tIns="38291" lIns="38291" bIns="38291" rIns="38291"/>
              <a:lstStyle/>
              <a:p>
                <a:pPr algn="ctr">
                  <a:lnSpc>
                    <a:spcPts val="2940"/>
                  </a:lnSpc>
                </a:pPr>
              </a:p>
            </p:txBody>
          </p:sp>
        </p:grpSp>
      </p:grpSp>
      <p:grpSp>
        <p:nvGrpSpPr>
          <p:cNvPr name="Group 268" id="268"/>
          <p:cNvGrpSpPr/>
          <p:nvPr/>
        </p:nvGrpSpPr>
        <p:grpSpPr>
          <a:xfrm rot="-5400000">
            <a:off x="-4573833" y="4573833"/>
            <a:ext cx="10287000" cy="1139334"/>
            <a:chOff x="0" y="0"/>
            <a:chExt cx="2709333" cy="300071"/>
          </a:xfrm>
        </p:grpSpPr>
        <p:sp>
          <p:nvSpPr>
            <p:cNvPr name="Freeform 269" id="269"/>
            <p:cNvSpPr/>
            <p:nvPr/>
          </p:nvSpPr>
          <p:spPr>
            <a:xfrm flipH="false" flipV="false" rot="0">
              <a:off x="0" y="0"/>
              <a:ext cx="2709333" cy="300071"/>
            </a:xfrm>
            <a:custGeom>
              <a:avLst/>
              <a:gdLst/>
              <a:ahLst/>
              <a:cxnLst/>
              <a:rect r="r" b="b" t="t" l="l"/>
              <a:pathLst>
                <a:path h="300071" w="2709333">
                  <a:moveTo>
                    <a:pt x="0" y="0"/>
                  </a:moveTo>
                  <a:lnTo>
                    <a:pt x="2709333" y="0"/>
                  </a:lnTo>
                  <a:lnTo>
                    <a:pt x="2709333" y="300071"/>
                  </a:lnTo>
                  <a:lnTo>
                    <a:pt x="0" y="300071"/>
                  </a:lnTo>
                  <a:close/>
                </a:path>
              </a:pathLst>
            </a:custGeom>
            <a:solidFill>
              <a:srgbClr val="252616"/>
            </a:solidFill>
          </p:spPr>
        </p:sp>
        <p:sp>
          <p:nvSpPr>
            <p:cNvPr name="TextBox 270" id="270"/>
            <p:cNvSpPr txBox="true"/>
            <p:nvPr/>
          </p:nvSpPr>
          <p:spPr>
            <a:xfrm>
              <a:off x="0" y="-66675"/>
              <a:ext cx="2709333" cy="366746"/>
            </a:xfrm>
            <a:prstGeom prst="rect">
              <a:avLst/>
            </a:prstGeom>
          </p:spPr>
          <p:txBody>
            <a:bodyPr anchor="ctr" rtlCol="false" tIns="50800" lIns="50800" bIns="50800" rIns="50800"/>
            <a:lstStyle/>
            <a:p>
              <a:pPr algn="ctr">
                <a:lnSpc>
                  <a:spcPts val="2371"/>
                </a:lnSpc>
              </a:pPr>
            </a:p>
          </p:txBody>
        </p:sp>
      </p:grpSp>
      <p:grpSp>
        <p:nvGrpSpPr>
          <p:cNvPr name="Group 271" id="271"/>
          <p:cNvGrpSpPr/>
          <p:nvPr/>
        </p:nvGrpSpPr>
        <p:grpSpPr>
          <a:xfrm rot="5400000">
            <a:off x="12578897" y="4573833"/>
            <a:ext cx="10287000" cy="1139334"/>
            <a:chOff x="0" y="0"/>
            <a:chExt cx="2709333" cy="300071"/>
          </a:xfrm>
        </p:grpSpPr>
        <p:sp>
          <p:nvSpPr>
            <p:cNvPr name="Freeform 272" id="272"/>
            <p:cNvSpPr/>
            <p:nvPr/>
          </p:nvSpPr>
          <p:spPr>
            <a:xfrm flipH="false" flipV="false" rot="0">
              <a:off x="0" y="0"/>
              <a:ext cx="2709333" cy="300071"/>
            </a:xfrm>
            <a:custGeom>
              <a:avLst/>
              <a:gdLst/>
              <a:ahLst/>
              <a:cxnLst/>
              <a:rect r="r" b="b" t="t" l="l"/>
              <a:pathLst>
                <a:path h="300071" w="2709333">
                  <a:moveTo>
                    <a:pt x="0" y="0"/>
                  </a:moveTo>
                  <a:lnTo>
                    <a:pt x="2709333" y="0"/>
                  </a:lnTo>
                  <a:lnTo>
                    <a:pt x="2709333" y="300071"/>
                  </a:lnTo>
                  <a:lnTo>
                    <a:pt x="0" y="300071"/>
                  </a:lnTo>
                  <a:close/>
                </a:path>
              </a:pathLst>
            </a:custGeom>
            <a:solidFill>
              <a:srgbClr val="252616"/>
            </a:solidFill>
          </p:spPr>
        </p:sp>
        <p:sp>
          <p:nvSpPr>
            <p:cNvPr name="TextBox 273" id="273"/>
            <p:cNvSpPr txBox="true"/>
            <p:nvPr/>
          </p:nvSpPr>
          <p:spPr>
            <a:xfrm>
              <a:off x="0" y="-66675"/>
              <a:ext cx="2709333" cy="366746"/>
            </a:xfrm>
            <a:prstGeom prst="rect">
              <a:avLst/>
            </a:prstGeom>
          </p:spPr>
          <p:txBody>
            <a:bodyPr anchor="ctr" rtlCol="false" tIns="50800" lIns="50800" bIns="50800" rIns="50800"/>
            <a:lstStyle/>
            <a:p>
              <a:pPr algn="ctr">
                <a:lnSpc>
                  <a:spcPts val="2371"/>
                </a:lnSpc>
              </a:pPr>
            </a:p>
          </p:txBody>
        </p:sp>
      </p:grpSp>
      <p:sp>
        <p:nvSpPr>
          <p:cNvPr name="TextBox 274" id="274"/>
          <p:cNvSpPr txBox="true"/>
          <p:nvPr/>
        </p:nvSpPr>
        <p:spPr>
          <a:xfrm rot="0">
            <a:off x="5967598" y="8199679"/>
            <a:ext cx="6352804" cy="730546"/>
          </a:xfrm>
          <a:prstGeom prst="rect">
            <a:avLst/>
          </a:prstGeom>
        </p:spPr>
        <p:txBody>
          <a:bodyPr anchor="t" rtlCol="false" tIns="0" lIns="0" bIns="0" rIns="0">
            <a:spAutoFit/>
          </a:bodyPr>
          <a:lstStyle/>
          <a:p>
            <a:pPr algn="ctr" marL="0" indent="0" lvl="0">
              <a:lnSpc>
                <a:spcPts val="5520"/>
              </a:lnSpc>
            </a:pPr>
            <a:r>
              <a:rPr lang="en-US" sz="5520" spc="-303">
                <a:solidFill>
                  <a:srgbClr val="D14938"/>
                </a:solidFill>
                <a:latin typeface="Hobo"/>
              </a:rPr>
              <a:t>:-)</a:t>
            </a:r>
          </a:p>
        </p:txBody>
      </p:sp>
      <p:sp>
        <p:nvSpPr>
          <p:cNvPr name="TextBox 275" id="275"/>
          <p:cNvSpPr txBox="true"/>
          <p:nvPr/>
        </p:nvSpPr>
        <p:spPr>
          <a:xfrm rot="0">
            <a:off x="4591063" y="943553"/>
            <a:ext cx="9105874" cy="2380317"/>
          </a:xfrm>
          <a:prstGeom prst="rect">
            <a:avLst/>
          </a:prstGeom>
        </p:spPr>
        <p:txBody>
          <a:bodyPr anchor="t" rtlCol="false" tIns="0" lIns="0" bIns="0" rIns="0">
            <a:spAutoFit/>
          </a:bodyPr>
          <a:lstStyle/>
          <a:p>
            <a:pPr algn="ctr">
              <a:lnSpc>
                <a:spcPts val="8100"/>
              </a:lnSpc>
            </a:pPr>
            <a:r>
              <a:rPr lang="en-US" sz="9000">
                <a:solidFill>
                  <a:srgbClr val="D14938"/>
                </a:solidFill>
                <a:latin typeface="Gladiola Bold"/>
              </a:rPr>
              <a:t>Thanks For Listening!</a:t>
            </a:r>
          </a:p>
        </p:txBody>
      </p:sp>
      <p:sp>
        <p:nvSpPr>
          <p:cNvPr name="Freeform 276" id="276"/>
          <p:cNvSpPr/>
          <p:nvPr/>
        </p:nvSpPr>
        <p:spPr>
          <a:xfrm flipH="false" flipV="false" rot="10655635">
            <a:off x="15063627" y="1723376"/>
            <a:ext cx="689148" cy="724465"/>
          </a:xfrm>
          <a:custGeom>
            <a:avLst/>
            <a:gdLst/>
            <a:ahLst/>
            <a:cxnLst/>
            <a:rect r="r" b="b" t="t" l="l"/>
            <a:pathLst>
              <a:path h="724465" w="689148">
                <a:moveTo>
                  <a:pt x="0" y="0"/>
                </a:moveTo>
                <a:lnTo>
                  <a:pt x="689148" y="0"/>
                </a:lnTo>
                <a:lnTo>
                  <a:pt x="689148" y="724465"/>
                </a:lnTo>
                <a:lnTo>
                  <a:pt x="0" y="724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7" id="277"/>
          <p:cNvSpPr/>
          <p:nvPr/>
        </p:nvSpPr>
        <p:spPr>
          <a:xfrm flipH="false" flipV="false" rot="1347169">
            <a:off x="2599878" y="4772382"/>
            <a:ext cx="461910" cy="508292"/>
          </a:xfrm>
          <a:custGeom>
            <a:avLst/>
            <a:gdLst/>
            <a:ahLst/>
            <a:cxnLst/>
            <a:rect r="r" b="b" t="t" l="l"/>
            <a:pathLst>
              <a:path h="508292" w="461910">
                <a:moveTo>
                  <a:pt x="0" y="0"/>
                </a:moveTo>
                <a:lnTo>
                  <a:pt x="461911" y="0"/>
                </a:lnTo>
                <a:lnTo>
                  <a:pt x="461911" y="508292"/>
                </a:lnTo>
                <a:lnTo>
                  <a:pt x="0" y="5082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8" id="278"/>
          <p:cNvGrpSpPr/>
          <p:nvPr/>
        </p:nvGrpSpPr>
        <p:grpSpPr>
          <a:xfrm rot="0">
            <a:off x="5521338" y="5648492"/>
            <a:ext cx="7245324" cy="624581"/>
            <a:chOff x="0" y="0"/>
            <a:chExt cx="351599" cy="30310"/>
          </a:xfrm>
        </p:grpSpPr>
        <p:sp>
          <p:nvSpPr>
            <p:cNvPr name="Freeform 279" id="279"/>
            <p:cNvSpPr/>
            <p:nvPr/>
          </p:nvSpPr>
          <p:spPr>
            <a:xfrm flipH="false" flipV="false" rot="0">
              <a:off x="0" y="0"/>
              <a:ext cx="351599" cy="30310"/>
            </a:xfrm>
            <a:custGeom>
              <a:avLst/>
              <a:gdLst/>
              <a:ahLst/>
              <a:cxnLst/>
              <a:rect r="r" b="b" t="t" l="l"/>
              <a:pathLst>
                <a:path h="30310" w="351599">
                  <a:moveTo>
                    <a:pt x="175800" y="0"/>
                  </a:moveTo>
                  <a:cubicBezTo>
                    <a:pt x="78708" y="0"/>
                    <a:pt x="0" y="6785"/>
                    <a:pt x="0" y="15155"/>
                  </a:cubicBezTo>
                  <a:cubicBezTo>
                    <a:pt x="0" y="23525"/>
                    <a:pt x="78708" y="30310"/>
                    <a:pt x="175800" y="30310"/>
                  </a:cubicBezTo>
                  <a:cubicBezTo>
                    <a:pt x="272891" y="30310"/>
                    <a:pt x="351599" y="23525"/>
                    <a:pt x="351599" y="15155"/>
                  </a:cubicBezTo>
                  <a:cubicBezTo>
                    <a:pt x="351599" y="6785"/>
                    <a:pt x="272891" y="0"/>
                    <a:pt x="175800" y="0"/>
                  </a:cubicBezTo>
                  <a:close/>
                </a:path>
              </a:pathLst>
            </a:custGeom>
            <a:solidFill>
              <a:srgbClr val="252616"/>
            </a:solidFill>
          </p:spPr>
        </p:sp>
        <p:sp>
          <p:nvSpPr>
            <p:cNvPr name="TextBox 280" id="280"/>
            <p:cNvSpPr txBox="true"/>
            <p:nvPr/>
          </p:nvSpPr>
          <p:spPr>
            <a:xfrm>
              <a:off x="32962" y="-73358"/>
              <a:ext cx="285674" cy="100826"/>
            </a:xfrm>
            <a:prstGeom prst="rect">
              <a:avLst/>
            </a:prstGeom>
          </p:spPr>
          <p:txBody>
            <a:bodyPr anchor="ctr" rtlCol="false" tIns="50800" lIns="50800" bIns="50800" rIns="50800"/>
            <a:lstStyle/>
            <a:p>
              <a:pPr algn="ctr">
                <a:lnSpc>
                  <a:spcPts val="3120"/>
                </a:lnSpc>
              </a:pPr>
            </a:p>
          </p:txBody>
        </p:sp>
      </p:grpSp>
      <p:sp>
        <p:nvSpPr>
          <p:cNvPr name="Freeform 281" id="281"/>
          <p:cNvSpPr/>
          <p:nvPr/>
        </p:nvSpPr>
        <p:spPr>
          <a:xfrm flipH="true" flipV="false" rot="0">
            <a:off x="5918463" y="4426158"/>
            <a:ext cx="6352725" cy="1617057"/>
          </a:xfrm>
          <a:custGeom>
            <a:avLst/>
            <a:gdLst/>
            <a:ahLst/>
            <a:cxnLst/>
            <a:rect r="r" b="b" t="t" l="l"/>
            <a:pathLst>
              <a:path h="1617057" w="6352725">
                <a:moveTo>
                  <a:pt x="6352725" y="0"/>
                </a:moveTo>
                <a:lnTo>
                  <a:pt x="0" y="0"/>
                </a:lnTo>
                <a:lnTo>
                  <a:pt x="0" y="1617057"/>
                </a:lnTo>
                <a:lnTo>
                  <a:pt x="6352725" y="1617057"/>
                </a:lnTo>
                <a:lnTo>
                  <a:pt x="63527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9144000" y="-271514"/>
            <a:ext cx="9366019" cy="10830028"/>
            <a:chOff x="0" y="0"/>
            <a:chExt cx="2466770" cy="2852353"/>
          </a:xfrm>
        </p:grpSpPr>
        <p:sp>
          <p:nvSpPr>
            <p:cNvPr name="Freeform 3" id="3"/>
            <p:cNvSpPr/>
            <p:nvPr/>
          </p:nvSpPr>
          <p:spPr>
            <a:xfrm flipH="false" flipV="false" rot="0">
              <a:off x="0" y="0"/>
              <a:ext cx="2466770" cy="2852353"/>
            </a:xfrm>
            <a:custGeom>
              <a:avLst/>
              <a:gdLst/>
              <a:ahLst/>
              <a:cxnLst/>
              <a:rect r="r" b="b" t="t" l="l"/>
              <a:pathLst>
                <a:path h="2852353" w="2466770">
                  <a:moveTo>
                    <a:pt x="0" y="0"/>
                  </a:moveTo>
                  <a:lnTo>
                    <a:pt x="2466770" y="0"/>
                  </a:lnTo>
                  <a:lnTo>
                    <a:pt x="2466770" y="2852353"/>
                  </a:lnTo>
                  <a:lnTo>
                    <a:pt x="0" y="2852353"/>
                  </a:lnTo>
                  <a:close/>
                </a:path>
              </a:pathLst>
            </a:custGeom>
            <a:solidFill>
              <a:srgbClr val="D14938"/>
            </a:solidFill>
            <a:ln w="28575" cap="sq">
              <a:solidFill>
                <a:srgbClr val="252616"/>
              </a:solidFill>
              <a:prstDash val="solid"/>
              <a:miter/>
            </a:ln>
          </p:spPr>
        </p:sp>
        <p:sp>
          <p:nvSpPr>
            <p:cNvPr name="TextBox 4" id="4"/>
            <p:cNvSpPr txBox="true"/>
            <p:nvPr/>
          </p:nvSpPr>
          <p:spPr>
            <a:xfrm>
              <a:off x="0" y="-85725"/>
              <a:ext cx="2466770" cy="2938078"/>
            </a:xfrm>
            <a:prstGeom prst="rect">
              <a:avLst/>
            </a:prstGeom>
          </p:spPr>
          <p:txBody>
            <a:bodyPr anchor="ctr" rtlCol="false" tIns="50800" lIns="50800" bIns="50800" rIns="50800"/>
            <a:lstStyle/>
            <a:p>
              <a:pPr algn="ctr">
                <a:lnSpc>
                  <a:spcPts val="2940"/>
                </a:lnSpc>
              </a:pPr>
            </a:p>
          </p:txBody>
        </p:sp>
      </p:grpSp>
      <p:grpSp>
        <p:nvGrpSpPr>
          <p:cNvPr name="Group 5" id="5"/>
          <p:cNvGrpSpPr>
            <a:grpSpLocks noChangeAspect="true"/>
          </p:cNvGrpSpPr>
          <p:nvPr/>
        </p:nvGrpSpPr>
        <p:grpSpPr>
          <a:xfrm rot="0">
            <a:off x="9637816" y="3224821"/>
            <a:ext cx="3819102" cy="381910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3"/>
              <a:stretch>
                <a:fillRect l="0" t="-12515" r="0" b="-12515"/>
              </a:stretch>
            </a:blipFill>
          </p:spPr>
        </p:sp>
        <p:sp>
          <p:nvSpPr>
            <p:cNvPr name="Freeform 7" id="7"/>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8" id="8"/>
          <p:cNvGrpSpPr>
            <a:grpSpLocks noChangeAspect="true"/>
          </p:cNvGrpSpPr>
          <p:nvPr/>
        </p:nvGrpSpPr>
        <p:grpSpPr>
          <a:xfrm rot="0">
            <a:off x="13975082" y="3224821"/>
            <a:ext cx="3819102" cy="381910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0" t="0" r="-33354"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11" id="11"/>
          <p:cNvGrpSpPr>
            <a:grpSpLocks noChangeAspect="true"/>
          </p:cNvGrpSpPr>
          <p:nvPr/>
        </p:nvGrpSpPr>
        <p:grpSpPr>
          <a:xfrm rot="0">
            <a:off x="9637816" y="7482073"/>
            <a:ext cx="3819102" cy="381910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97913" t="-124188" r="-138369"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14" id="14"/>
          <p:cNvGrpSpPr>
            <a:grpSpLocks noChangeAspect="true"/>
          </p:cNvGrpSpPr>
          <p:nvPr/>
        </p:nvGrpSpPr>
        <p:grpSpPr>
          <a:xfrm rot="0">
            <a:off x="9637816" y="-1032432"/>
            <a:ext cx="3819102" cy="381910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40769" t="0" r="-38441" b="-19474"/>
              </a:stretch>
            </a:blipFill>
          </p:spPr>
        </p:sp>
        <p:sp>
          <p:nvSpPr>
            <p:cNvPr name="Freeform 16" id="16"/>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17" id="17"/>
          <p:cNvGrpSpPr>
            <a:grpSpLocks noChangeAspect="true"/>
          </p:cNvGrpSpPr>
          <p:nvPr/>
        </p:nvGrpSpPr>
        <p:grpSpPr>
          <a:xfrm rot="0">
            <a:off x="13975082" y="-1032432"/>
            <a:ext cx="3819102" cy="381910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32922" t="0" r="-44855" b="0"/>
              </a:stretch>
            </a:blipFill>
          </p:spPr>
        </p:sp>
        <p:sp>
          <p:nvSpPr>
            <p:cNvPr name="Freeform 19" id="19"/>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sp>
        <p:nvSpPr>
          <p:cNvPr name="Freeform 20" id="20"/>
          <p:cNvSpPr/>
          <p:nvPr/>
        </p:nvSpPr>
        <p:spPr>
          <a:xfrm flipH="false" flipV="false" rot="0">
            <a:off x="7514964" y="581728"/>
            <a:ext cx="538269" cy="592318"/>
          </a:xfrm>
          <a:custGeom>
            <a:avLst/>
            <a:gdLst/>
            <a:ahLst/>
            <a:cxnLst/>
            <a:rect r="r" b="b" t="t" l="l"/>
            <a:pathLst>
              <a:path h="592318" w="538269">
                <a:moveTo>
                  <a:pt x="0" y="0"/>
                </a:moveTo>
                <a:lnTo>
                  <a:pt x="538270" y="0"/>
                </a:lnTo>
                <a:lnTo>
                  <a:pt x="538270" y="592319"/>
                </a:lnTo>
                <a:lnTo>
                  <a:pt x="0" y="5923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a:grpSpLocks noChangeAspect="true"/>
          </p:cNvGrpSpPr>
          <p:nvPr/>
        </p:nvGrpSpPr>
        <p:grpSpPr>
          <a:xfrm rot="0">
            <a:off x="13975082" y="7483051"/>
            <a:ext cx="3819102" cy="381910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212134" t="-124188" r="-24147" b="0"/>
              </a:stretch>
            </a:blipFill>
          </p:spPr>
        </p:sp>
        <p:sp>
          <p:nvSpPr>
            <p:cNvPr name="Freeform 23" id="2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sp>
        <p:nvSpPr>
          <p:cNvPr name="TextBox 24" id="24"/>
          <p:cNvSpPr txBox="true"/>
          <p:nvPr/>
        </p:nvSpPr>
        <p:spPr>
          <a:xfrm rot="0">
            <a:off x="1028700" y="2519971"/>
            <a:ext cx="7240631" cy="7030721"/>
          </a:xfrm>
          <a:prstGeom prst="rect">
            <a:avLst/>
          </a:prstGeom>
        </p:spPr>
        <p:txBody>
          <a:bodyPr anchor="t" rtlCol="false" tIns="0" lIns="0" bIns="0" rIns="0">
            <a:spAutoFit/>
          </a:bodyPr>
          <a:lstStyle/>
          <a:p>
            <a:pPr algn="l" marL="604518" indent="-302259" lvl="1">
              <a:lnSpc>
                <a:spcPts val="5599"/>
              </a:lnSpc>
              <a:buFont typeface="Arial"/>
              <a:buChar char="•"/>
            </a:pPr>
            <a:r>
              <a:rPr lang="en-US" sz="2799" spc="-19">
                <a:solidFill>
                  <a:srgbClr val="282204"/>
                </a:solidFill>
                <a:latin typeface="ITC Franklin Gothic LT"/>
              </a:rPr>
              <a:t>considered the “pinnacle of motorsport”</a:t>
            </a:r>
          </a:p>
          <a:p>
            <a:pPr algn="l" marL="604518" indent="-302259" lvl="1">
              <a:lnSpc>
                <a:spcPts val="5599"/>
              </a:lnSpc>
              <a:buFont typeface="Arial"/>
              <a:buChar char="•"/>
            </a:pPr>
            <a:r>
              <a:rPr lang="en-US" sz="2799" spc="-19">
                <a:solidFill>
                  <a:srgbClr val="282204"/>
                </a:solidFill>
                <a:latin typeface="ITC Franklin Gothic LT"/>
              </a:rPr>
              <a:t>each team (constructor) designs their own car from scratch, adhering to a strict set of regulations</a:t>
            </a:r>
          </a:p>
          <a:p>
            <a:pPr algn="l" marL="604518" indent="-302259" lvl="1">
              <a:lnSpc>
                <a:spcPts val="5599"/>
              </a:lnSpc>
              <a:buFont typeface="Arial"/>
              <a:buChar char="•"/>
            </a:pPr>
            <a:r>
              <a:rPr lang="en-US" sz="2799" spc="-19">
                <a:solidFill>
                  <a:srgbClr val="282204"/>
                </a:solidFill>
                <a:latin typeface="ITC Franklin Gothic LT"/>
              </a:rPr>
              <a:t>each team consists of two drivers and 250 to 1,200 staff</a:t>
            </a:r>
          </a:p>
          <a:p>
            <a:pPr algn="l" marL="1209036" indent="-403012" lvl="2">
              <a:lnSpc>
                <a:spcPts val="5599"/>
              </a:lnSpc>
              <a:buFont typeface="Arial"/>
              <a:buChar char="⚬"/>
            </a:pPr>
            <a:r>
              <a:rPr lang="en-US" sz="2799" spc="-19">
                <a:solidFill>
                  <a:srgbClr val="282204"/>
                </a:solidFill>
                <a:latin typeface="ITC Franklin Gothic LT"/>
              </a:rPr>
              <a:t>a large portion of the team stays at the factory</a:t>
            </a:r>
          </a:p>
          <a:p>
            <a:pPr algn="l" marL="1209036" indent="-403012" lvl="2">
              <a:lnSpc>
                <a:spcPts val="5599"/>
              </a:lnSpc>
              <a:buFont typeface="Arial"/>
              <a:buChar char="⚬"/>
            </a:pPr>
            <a:r>
              <a:rPr lang="en-US" sz="2799" spc="-19">
                <a:solidFill>
                  <a:srgbClr val="282204"/>
                </a:solidFill>
                <a:latin typeface="ITC Franklin Gothic LT"/>
              </a:rPr>
              <a:t>responsible for car development and </a:t>
            </a:r>
            <a:r>
              <a:rPr lang="en-US" sz="2799" spc="-19">
                <a:solidFill>
                  <a:srgbClr val="282204"/>
                </a:solidFill>
                <a:latin typeface="ITC Franklin Gothic LT Semi-Bold"/>
              </a:rPr>
              <a:t>race strategy</a:t>
            </a:r>
          </a:p>
        </p:txBody>
      </p:sp>
      <p:sp>
        <p:nvSpPr>
          <p:cNvPr name="TextBox 25" id="25"/>
          <p:cNvSpPr txBox="true"/>
          <p:nvPr/>
        </p:nvSpPr>
        <p:spPr>
          <a:xfrm rot="0">
            <a:off x="1028700" y="1358059"/>
            <a:ext cx="7240631" cy="1120775"/>
          </a:xfrm>
          <a:prstGeom prst="rect">
            <a:avLst/>
          </a:prstGeom>
        </p:spPr>
        <p:txBody>
          <a:bodyPr anchor="t" rtlCol="false" tIns="0" lIns="0" bIns="0" rIns="0">
            <a:spAutoFit/>
          </a:bodyPr>
          <a:lstStyle/>
          <a:p>
            <a:pPr algn="l" marL="0" indent="0" lvl="0">
              <a:lnSpc>
                <a:spcPts val="9100"/>
              </a:lnSpc>
              <a:spcBef>
                <a:spcPct val="0"/>
              </a:spcBef>
            </a:pPr>
            <a:r>
              <a:rPr lang="en-US" sz="6500">
                <a:solidFill>
                  <a:srgbClr val="000000"/>
                </a:solidFill>
                <a:latin typeface="Cooper BT Bold"/>
              </a:rPr>
              <a:t>Formula 1</a:t>
            </a:r>
          </a:p>
        </p:txBody>
      </p:sp>
      <p:sp>
        <p:nvSpPr>
          <p:cNvPr name="TextBox 26" id="26"/>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27" id="27"/>
          <p:cNvSpPr txBox="true"/>
          <p:nvPr/>
        </p:nvSpPr>
        <p:spPr>
          <a:xfrm rot="0">
            <a:off x="8633275" y="9942195"/>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2</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519971"/>
            <a:ext cx="16040346" cy="6325871"/>
          </a:xfrm>
          <a:prstGeom prst="rect">
            <a:avLst/>
          </a:prstGeom>
        </p:spPr>
        <p:txBody>
          <a:bodyPr anchor="t" rtlCol="false" tIns="0" lIns="0" bIns="0" rIns="0">
            <a:spAutoFit/>
          </a:bodyPr>
          <a:lstStyle/>
          <a:p>
            <a:pPr algn="l" marL="604518" indent="-302259" lvl="1">
              <a:lnSpc>
                <a:spcPts val="5599"/>
              </a:lnSpc>
              <a:buFont typeface="Arial"/>
              <a:buChar char="•"/>
            </a:pPr>
            <a:r>
              <a:rPr lang="en-US" sz="2799" spc="-19">
                <a:solidFill>
                  <a:srgbClr val="282204"/>
                </a:solidFill>
                <a:latin typeface="ITC Franklin Gothic LT"/>
              </a:rPr>
              <a:t>there are many factors to consider in predicting a race</a:t>
            </a:r>
          </a:p>
          <a:p>
            <a:pPr algn="l" marL="1209036" indent="-403012" lvl="2">
              <a:lnSpc>
                <a:spcPts val="5599"/>
              </a:lnSpc>
              <a:buFont typeface="Arial"/>
              <a:buChar char="⚬"/>
            </a:pPr>
            <a:r>
              <a:rPr lang="en-US" sz="2799" spc="-19">
                <a:solidFill>
                  <a:srgbClr val="282204"/>
                </a:solidFill>
                <a:latin typeface="ITC Franklin Gothic LT"/>
              </a:rPr>
              <a:t>car performance</a:t>
            </a:r>
          </a:p>
          <a:p>
            <a:pPr algn="l" marL="1209036" indent="-403012" lvl="2">
              <a:lnSpc>
                <a:spcPts val="5599"/>
              </a:lnSpc>
              <a:buFont typeface="Arial"/>
              <a:buChar char="⚬"/>
            </a:pPr>
            <a:r>
              <a:rPr lang="en-US" sz="2799" spc="-19">
                <a:solidFill>
                  <a:srgbClr val="282204"/>
                </a:solidFill>
                <a:latin typeface="ITC Franklin Gothic LT"/>
              </a:rPr>
              <a:t>driver performance</a:t>
            </a:r>
          </a:p>
          <a:p>
            <a:pPr algn="l" marL="1209036" indent="-403012" lvl="2">
              <a:lnSpc>
                <a:spcPts val="5599"/>
              </a:lnSpc>
              <a:buFont typeface="Arial"/>
              <a:buChar char="⚬"/>
            </a:pPr>
            <a:r>
              <a:rPr lang="en-US" sz="2799" spc="-19">
                <a:solidFill>
                  <a:srgbClr val="282204"/>
                </a:solidFill>
                <a:latin typeface="ITC Franklin Gothic LT"/>
              </a:rPr>
              <a:t>weather</a:t>
            </a:r>
          </a:p>
          <a:p>
            <a:pPr algn="l" marL="1209036" indent="-403012" lvl="2">
              <a:lnSpc>
                <a:spcPts val="5599"/>
              </a:lnSpc>
              <a:buFont typeface="Arial"/>
              <a:buChar char="⚬"/>
            </a:pPr>
            <a:r>
              <a:rPr lang="en-US" sz="2799" spc="-19">
                <a:solidFill>
                  <a:srgbClr val="282204"/>
                </a:solidFill>
                <a:latin typeface="ITC Franklin Gothic LT"/>
              </a:rPr>
              <a:t>tyre wear</a:t>
            </a:r>
          </a:p>
          <a:p>
            <a:pPr algn="l" marL="1209036" indent="-403012" lvl="2">
              <a:lnSpc>
                <a:spcPts val="5599"/>
              </a:lnSpc>
              <a:buFont typeface="Arial"/>
              <a:buChar char="⚬"/>
            </a:pPr>
            <a:r>
              <a:rPr lang="en-US" sz="2799" spc="-19">
                <a:solidFill>
                  <a:srgbClr val="282204"/>
                </a:solidFill>
                <a:latin typeface="ITC Franklin Gothic LT"/>
              </a:rPr>
              <a:t>fuel load</a:t>
            </a:r>
          </a:p>
          <a:p>
            <a:pPr algn="l" marL="1209036" indent="-403012" lvl="2">
              <a:lnSpc>
                <a:spcPts val="5599"/>
              </a:lnSpc>
              <a:buFont typeface="Arial"/>
              <a:buChar char="⚬"/>
            </a:pPr>
            <a:r>
              <a:rPr lang="en-US" sz="2799" spc="-19">
                <a:solidFill>
                  <a:srgbClr val="282204"/>
                </a:solidFill>
                <a:latin typeface="ITC Franklin Gothic LT"/>
              </a:rPr>
              <a:t>etc.</a:t>
            </a:r>
          </a:p>
          <a:p>
            <a:pPr algn="l" marL="604518" indent="-302259" lvl="1">
              <a:lnSpc>
                <a:spcPts val="5599"/>
              </a:lnSpc>
              <a:buFont typeface="Arial"/>
              <a:buChar char="•"/>
            </a:pPr>
            <a:r>
              <a:rPr lang="en-US" sz="2799" spc="-19">
                <a:solidFill>
                  <a:srgbClr val="282204"/>
                </a:solidFill>
                <a:latin typeface="ITC Franklin Gothic LT"/>
              </a:rPr>
              <a:t>creating a quantitative model can be exhausting</a:t>
            </a:r>
          </a:p>
          <a:p>
            <a:pPr algn="l" marL="604518" indent="-302259" lvl="1">
              <a:lnSpc>
                <a:spcPts val="5599"/>
              </a:lnSpc>
              <a:buFont typeface="Arial"/>
              <a:buChar char="•"/>
            </a:pPr>
            <a:r>
              <a:rPr lang="en-US" sz="2799" spc="-19">
                <a:solidFill>
                  <a:srgbClr val="282204"/>
                </a:solidFill>
                <a:latin typeface="ITC Franklin Gothic LT"/>
              </a:rPr>
              <a:t>by representing these parameters in a dataset, we can use ML to predict race results</a:t>
            </a:r>
          </a:p>
        </p:txBody>
      </p:sp>
      <p:sp>
        <p:nvSpPr>
          <p:cNvPr name="TextBox 6" id="6"/>
          <p:cNvSpPr txBox="true"/>
          <p:nvPr/>
        </p:nvSpPr>
        <p:spPr>
          <a:xfrm rot="0">
            <a:off x="1028700" y="1277130"/>
            <a:ext cx="15850091"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Why Machine Learning?</a:t>
            </a:r>
          </a:p>
        </p:txBody>
      </p:sp>
      <p:sp>
        <p:nvSpPr>
          <p:cNvPr name="TextBox 7" id="7"/>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8" id="8"/>
          <p:cNvSpPr txBox="true"/>
          <p:nvPr/>
        </p:nvSpPr>
        <p:spPr>
          <a:xfrm rot="0">
            <a:off x="16878791" y="9474492"/>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3</a:t>
            </a:r>
          </a:p>
        </p:txBody>
      </p:sp>
    </p:spTree>
  </p:cSld>
  <p:clrMapOvr>
    <a:masterClrMapping/>
  </p:clrMapOvr>
  <p:transition spd="slow">
    <p:cover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9144000" y="-271514"/>
            <a:ext cx="9366019" cy="10830028"/>
            <a:chOff x="0" y="0"/>
            <a:chExt cx="2466770" cy="2852353"/>
          </a:xfrm>
        </p:grpSpPr>
        <p:sp>
          <p:nvSpPr>
            <p:cNvPr name="Freeform 3" id="3"/>
            <p:cNvSpPr/>
            <p:nvPr/>
          </p:nvSpPr>
          <p:spPr>
            <a:xfrm flipH="false" flipV="false" rot="0">
              <a:off x="0" y="0"/>
              <a:ext cx="2466770" cy="2852353"/>
            </a:xfrm>
            <a:custGeom>
              <a:avLst/>
              <a:gdLst/>
              <a:ahLst/>
              <a:cxnLst/>
              <a:rect r="r" b="b" t="t" l="l"/>
              <a:pathLst>
                <a:path h="2852353" w="2466770">
                  <a:moveTo>
                    <a:pt x="0" y="0"/>
                  </a:moveTo>
                  <a:lnTo>
                    <a:pt x="2466770" y="0"/>
                  </a:lnTo>
                  <a:lnTo>
                    <a:pt x="2466770" y="2852353"/>
                  </a:lnTo>
                  <a:lnTo>
                    <a:pt x="0" y="2852353"/>
                  </a:lnTo>
                  <a:close/>
                </a:path>
              </a:pathLst>
            </a:custGeom>
            <a:solidFill>
              <a:srgbClr val="D14938"/>
            </a:solidFill>
            <a:ln w="28575" cap="sq">
              <a:solidFill>
                <a:srgbClr val="252616"/>
              </a:solidFill>
              <a:prstDash val="solid"/>
              <a:miter/>
            </a:ln>
          </p:spPr>
        </p:sp>
        <p:sp>
          <p:nvSpPr>
            <p:cNvPr name="TextBox 4" id="4"/>
            <p:cNvSpPr txBox="true"/>
            <p:nvPr/>
          </p:nvSpPr>
          <p:spPr>
            <a:xfrm>
              <a:off x="0" y="-85725"/>
              <a:ext cx="2466770" cy="2938078"/>
            </a:xfrm>
            <a:prstGeom prst="rect">
              <a:avLst/>
            </a:prstGeom>
          </p:spPr>
          <p:txBody>
            <a:bodyPr anchor="ctr" rtlCol="false" tIns="50800" lIns="50800" bIns="50800" rIns="50800"/>
            <a:lstStyle/>
            <a:p>
              <a:pPr algn="ctr">
                <a:lnSpc>
                  <a:spcPts val="2940"/>
                </a:lnSpc>
              </a:pPr>
            </a:p>
          </p:txBody>
        </p:sp>
      </p:grpSp>
      <p:grpSp>
        <p:nvGrpSpPr>
          <p:cNvPr name="Group 5" id="5"/>
          <p:cNvGrpSpPr>
            <a:grpSpLocks noChangeAspect="true"/>
          </p:cNvGrpSpPr>
          <p:nvPr/>
        </p:nvGrpSpPr>
        <p:grpSpPr>
          <a:xfrm rot="0">
            <a:off x="9637816" y="3224821"/>
            <a:ext cx="3819102" cy="381910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3"/>
              <a:stretch>
                <a:fillRect l="0" t="-12515" r="0" b="-12515"/>
              </a:stretch>
            </a:blipFill>
          </p:spPr>
        </p:sp>
        <p:sp>
          <p:nvSpPr>
            <p:cNvPr name="Freeform 7" id="7"/>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8" id="8"/>
          <p:cNvGrpSpPr>
            <a:grpSpLocks noChangeAspect="true"/>
          </p:cNvGrpSpPr>
          <p:nvPr/>
        </p:nvGrpSpPr>
        <p:grpSpPr>
          <a:xfrm rot="0">
            <a:off x="13975082" y="3224821"/>
            <a:ext cx="3819102" cy="381910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0" t="0" r="-33354"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11" id="11"/>
          <p:cNvGrpSpPr>
            <a:grpSpLocks noChangeAspect="true"/>
          </p:cNvGrpSpPr>
          <p:nvPr/>
        </p:nvGrpSpPr>
        <p:grpSpPr>
          <a:xfrm rot="0">
            <a:off x="9637816" y="7482073"/>
            <a:ext cx="3819102" cy="381910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97913" t="-124188" r="-138369" b="0"/>
              </a:stretch>
            </a:blipFill>
          </p:spPr>
        </p:sp>
        <p:sp>
          <p:nvSpPr>
            <p:cNvPr name="Freeform 13" id="1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14" id="14"/>
          <p:cNvGrpSpPr>
            <a:grpSpLocks noChangeAspect="true"/>
          </p:cNvGrpSpPr>
          <p:nvPr/>
        </p:nvGrpSpPr>
        <p:grpSpPr>
          <a:xfrm rot="0">
            <a:off x="9637816" y="-1032432"/>
            <a:ext cx="3819102" cy="381910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40769" t="0" r="-38441" b="-19474"/>
              </a:stretch>
            </a:blipFill>
          </p:spPr>
        </p:sp>
        <p:sp>
          <p:nvSpPr>
            <p:cNvPr name="Freeform 16" id="16"/>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grpSp>
        <p:nvGrpSpPr>
          <p:cNvPr name="Group 17" id="17"/>
          <p:cNvGrpSpPr>
            <a:grpSpLocks noChangeAspect="true"/>
          </p:cNvGrpSpPr>
          <p:nvPr/>
        </p:nvGrpSpPr>
        <p:grpSpPr>
          <a:xfrm rot="0">
            <a:off x="13975082" y="-1032432"/>
            <a:ext cx="3819102" cy="3819102"/>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32922" t="0" r="-44855" b="0"/>
              </a:stretch>
            </a:blipFill>
          </p:spPr>
        </p:sp>
        <p:sp>
          <p:nvSpPr>
            <p:cNvPr name="Freeform 19" id="19"/>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sp>
        <p:nvSpPr>
          <p:cNvPr name="Freeform 20" id="20"/>
          <p:cNvSpPr/>
          <p:nvPr/>
        </p:nvSpPr>
        <p:spPr>
          <a:xfrm flipH="false" flipV="false" rot="0">
            <a:off x="7514964" y="581728"/>
            <a:ext cx="538269" cy="592318"/>
          </a:xfrm>
          <a:custGeom>
            <a:avLst/>
            <a:gdLst/>
            <a:ahLst/>
            <a:cxnLst/>
            <a:rect r="r" b="b" t="t" l="l"/>
            <a:pathLst>
              <a:path h="592318" w="538269">
                <a:moveTo>
                  <a:pt x="0" y="0"/>
                </a:moveTo>
                <a:lnTo>
                  <a:pt x="538270" y="0"/>
                </a:lnTo>
                <a:lnTo>
                  <a:pt x="538270" y="592319"/>
                </a:lnTo>
                <a:lnTo>
                  <a:pt x="0" y="5923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a:grpSpLocks noChangeAspect="true"/>
          </p:cNvGrpSpPr>
          <p:nvPr/>
        </p:nvGrpSpPr>
        <p:grpSpPr>
          <a:xfrm rot="0">
            <a:off x="13975082" y="7483051"/>
            <a:ext cx="3819102" cy="3819102"/>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212134" t="-124188" r="-24147" b="0"/>
              </a:stretch>
            </a:blipFill>
          </p:spPr>
        </p:sp>
        <p:sp>
          <p:nvSpPr>
            <p:cNvPr name="Freeform 23" id="23"/>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52616"/>
            </a:solidFill>
          </p:spPr>
        </p:sp>
      </p:grpSp>
      <p:sp>
        <p:nvSpPr>
          <p:cNvPr name="TextBox 24" id="24"/>
          <p:cNvSpPr txBox="true"/>
          <p:nvPr/>
        </p:nvSpPr>
        <p:spPr>
          <a:xfrm rot="0">
            <a:off x="1028700" y="2519971"/>
            <a:ext cx="7240631" cy="4211321"/>
          </a:xfrm>
          <a:prstGeom prst="rect">
            <a:avLst/>
          </a:prstGeom>
        </p:spPr>
        <p:txBody>
          <a:bodyPr anchor="t" rtlCol="false" tIns="0" lIns="0" bIns="0" rIns="0">
            <a:spAutoFit/>
          </a:bodyPr>
          <a:lstStyle/>
          <a:p>
            <a:pPr algn="l" marL="604518" indent="-302259" lvl="1">
              <a:lnSpc>
                <a:spcPts val="5599"/>
              </a:lnSpc>
              <a:buFont typeface="Arial"/>
              <a:buChar char="•"/>
            </a:pPr>
            <a:r>
              <a:rPr lang="en-US" sz="2799" spc="-19">
                <a:solidFill>
                  <a:srgbClr val="282204"/>
                </a:solidFill>
                <a:latin typeface="ITC Franklin Gothic LT"/>
              </a:rPr>
              <a:t>22 Grands Prix</a:t>
            </a:r>
          </a:p>
          <a:p>
            <a:pPr algn="l" marL="604518" indent="-302259" lvl="1">
              <a:lnSpc>
                <a:spcPts val="5599"/>
              </a:lnSpc>
              <a:buFont typeface="Arial"/>
              <a:buChar char="•"/>
            </a:pPr>
            <a:r>
              <a:rPr lang="en-US" sz="2799" spc="-19">
                <a:solidFill>
                  <a:srgbClr val="282204"/>
                </a:solidFill>
                <a:latin typeface="ITC Franklin Gothic LT"/>
              </a:rPr>
              <a:t>Each Grand Prix consists of:</a:t>
            </a:r>
          </a:p>
          <a:p>
            <a:pPr algn="l" marL="1209036" indent="-403012" lvl="2">
              <a:lnSpc>
                <a:spcPts val="5599"/>
              </a:lnSpc>
              <a:buFont typeface="Arial"/>
              <a:buChar char="⚬"/>
            </a:pPr>
            <a:r>
              <a:rPr lang="en-US" sz="2799" spc="-19">
                <a:solidFill>
                  <a:srgbClr val="282204"/>
                </a:solidFill>
                <a:latin typeface="ITC Franklin Gothic LT"/>
              </a:rPr>
              <a:t>3 Free Practice sessions (FP1-FP3)</a:t>
            </a:r>
          </a:p>
          <a:p>
            <a:pPr algn="l" marL="1209036" indent="-403012" lvl="2">
              <a:lnSpc>
                <a:spcPts val="5599"/>
              </a:lnSpc>
              <a:buFont typeface="Arial"/>
              <a:buChar char="⚬"/>
            </a:pPr>
            <a:r>
              <a:rPr lang="en-US" sz="2799" spc="-19">
                <a:solidFill>
                  <a:srgbClr val="282204"/>
                </a:solidFill>
                <a:latin typeface="ITC Franklin Gothic LT"/>
              </a:rPr>
              <a:t>3 Qualifying sessions (Q1-Q3)</a:t>
            </a:r>
          </a:p>
          <a:p>
            <a:pPr algn="l" marL="1209036" indent="-403012" lvl="2">
              <a:lnSpc>
                <a:spcPts val="5599"/>
              </a:lnSpc>
              <a:buFont typeface="Arial"/>
              <a:buChar char="⚬"/>
            </a:pPr>
            <a:r>
              <a:rPr lang="en-US" sz="2799" spc="-19">
                <a:solidFill>
                  <a:srgbClr val="282204"/>
                </a:solidFill>
                <a:latin typeface="ITC Franklin Gothic LT"/>
              </a:rPr>
              <a:t>1 Race proper</a:t>
            </a:r>
          </a:p>
          <a:p>
            <a:pPr algn="l" marL="604518" indent="-302259" lvl="1">
              <a:lnSpc>
                <a:spcPts val="5599"/>
              </a:lnSpc>
              <a:buFont typeface="Arial"/>
              <a:buChar char="•"/>
            </a:pPr>
            <a:r>
              <a:rPr lang="en-US" sz="2799" spc="-19">
                <a:solidFill>
                  <a:srgbClr val="282204"/>
                </a:solidFill>
                <a:latin typeface="ITC Franklin Gothic LT"/>
              </a:rPr>
              <a:t>20 drivers, 10 teams</a:t>
            </a:r>
          </a:p>
        </p:txBody>
      </p:sp>
      <p:sp>
        <p:nvSpPr>
          <p:cNvPr name="TextBox 25" id="25"/>
          <p:cNvSpPr txBox="true"/>
          <p:nvPr/>
        </p:nvSpPr>
        <p:spPr>
          <a:xfrm rot="0">
            <a:off x="1028700" y="1358059"/>
            <a:ext cx="7240631" cy="1120775"/>
          </a:xfrm>
          <a:prstGeom prst="rect">
            <a:avLst/>
          </a:prstGeom>
        </p:spPr>
        <p:txBody>
          <a:bodyPr anchor="t" rtlCol="false" tIns="0" lIns="0" bIns="0" rIns="0">
            <a:spAutoFit/>
          </a:bodyPr>
          <a:lstStyle/>
          <a:p>
            <a:pPr algn="l" marL="0" indent="0" lvl="0">
              <a:lnSpc>
                <a:spcPts val="9100"/>
              </a:lnSpc>
              <a:spcBef>
                <a:spcPct val="0"/>
              </a:spcBef>
            </a:pPr>
            <a:r>
              <a:rPr lang="en-US" sz="6500">
                <a:solidFill>
                  <a:srgbClr val="000000"/>
                </a:solidFill>
                <a:latin typeface="Cooper BT Bold"/>
              </a:rPr>
              <a:t>2022 Season</a:t>
            </a:r>
          </a:p>
        </p:txBody>
      </p:sp>
      <p:sp>
        <p:nvSpPr>
          <p:cNvPr name="TextBox 26" id="26"/>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27" id="27"/>
          <p:cNvSpPr txBox="true"/>
          <p:nvPr/>
        </p:nvSpPr>
        <p:spPr>
          <a:xfrm rot="0">
            <a:off x="8633275" y="9942195"/>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4</a:t>
            </a:r>
          </a:p>
        </p:txBody>
      </p:sp>
    </p:spTree>
  </p:cSld>
  <p:clrMapOvr>
    <a:masterClrMapping/>
  </p:clrMapOvr>
  <p:transition spd="slow">
    <p:cover dir="u"/>
  </p:transition>
</p:sld>
</file>

<file path=ppt/slides/slide5.xml><?xml version="1.0" encoding="utf-8"?>
<p:sld xmlns:p="http://schemas.openxmlformats.org/presentationml/2006/main" xmlns:a="http://schemas.openxmlformats.org/drawingml/2006/main">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529496"/>
            <a:ext cx="16040346" cy="6848476"/>
          </a:xfrm>
          <a:prstGeom prst="rect">
            <a:avLst/>
          </a:prstGeom>
        </p:spPr>
        <p:txBody>
          <a:bodyPr anchor="t" rtlCol="false" tIns="0" lIns="0" bIns="0" rIns="0">
            <a:spAutoFit/>
          </a:bodyPr>
          <a:lstStyle/>
          <a:p>
            <a:pPr algn="l" marL="604518" indent="-302259" lvl="1">
              <a:lnSpc>
                <a:spcPts val="5459"/>
              </a:lnSpc>
              <a:buFont typeface="Arial"/>
              <a:buChar char="•"/>
            </a:pPr>
            <a:r>
              <a:rPr lang="en-US" sz="2799" spc="-19">
                <a:solidFill>
                  <a:srgbClr val="282204"/>
                </a:solidFill>
                <a:latin typeface="ITC Franklin Gothic LT"/>
              </a:rPr>
              <a:t>contains the results for each session of each Grand Prix (e.g. 2022 Bahrain GP)</a:t>
            </a:r>
          </a:p>
          <a:p>
            <a:pPr algn="l" marL="1209036" indent="-403012" lvl="2">
              <a:lnSpc>
                <a:spcPts val="5459"/>
              </a:lnSpc>
              <a:buFont typeface="Arial"/>
              <a:buChar char="⚬"/>
            </a:pPr>
            <a:r>
              <a:rPr lang="en-US" sz="2799" spc="-19">
                <a:solidFill>
                  <a:srgbClr val="282204"/>
                </a:solidFill>
                <a:latin typeface="ITC Franklin Gothic LT"/>
              </a:rPr>
              <a:t>Driver Name (“Charles Leclerc”)</a:t>
            </a:r>
          </a:p>
          <a:p>
            <a:pPr algn="l" marL="1209036" indent="-403012" lvl="2">
              <a:lnSpc>
                <a:spcPts val="5459"/>
              </a:lnSpc>
              <a:buFont typeface="Arial"/>
              <a:buChar char="⚬"/>
            </a:pPr>
            <a:r>
              <a:rPr lang="en-US" sz="2799" spc="-19">
                <a:solidFill>
                  <a:srgbClr val="282204"/>
                </a:solidFill>
                <a:latin typeface="ITC Franklin Gothic LT"/>
              </a:rPr>
              <a:t>Car (“Ferrari”)</a:t>
            </a:r>
          </a:p>
          <a:p>
            <a:pPr algn="l" marL="1209036" indent="-403012" lvl="2">
              <a:lnSpc>
                <a:spcPts val="5459"/>
              </a:lnSpc>
              <a:buFont typeface="Arial"/>
              <a:buChar char="⚬"/>
            </a:pPr>
            <a:r>
              <a:rPr lang="en-US" sz="2799" spc="-19">
                <a:solidFill>
                  <a:srgbClr val="282204"/>
                </a:solidFill>
                <a:latin typeface="ITC Franklin Gothic LT"/>
              </a:rPr>
              <a:t>Racing # (16)</a:t>
            </a:r>
          </a:p>
          <a:p>
            <a:pPr algn="l" marL="1209036" indent="-403012" lvl="2">
              <a:lnSpc>
                <a:spcPts val="5459"/>
              </a:lnSpc>
              <a:buFont typeface="Arial"/>
              <a:buChar char="⚬"/>
            </a:pPr>
            <a:r>
              <a:rPr lang="en-US" sz="2799" spc="-19">
                <a:solidFill>
                  <a:srgbClr val="282204"/>
                </a:solidFill>
                <a:latin typeface="ITC Franklin Gothic LT"/>
              </a:rPr>
              <a:t>Laps Completed (57)</a:t>
            </a:r>
          </a:p>
          <a:p>
            <a:pPr algn="l" marL="1209036" indent="-403012" lvl="2">
              <a:lnSpc>
                <a:spcPts val="5459"/>
              </a:lnSpc>
              <a:buFont typeface="Arial"/>
              <a:buChar char="⚬"/>
            </a:pPr>
            <a:r>
              <a:rPr lang="en-US" sz="2799" spc="-19">
                <a:solidFill>
                  <a:srgbClr val="282204"/>
                </a:solidFill>
                <a:latin typeface="ITC Franklin Gothic LT"/>
              </a:rPr>
              <a:t>Time(s) (1:37:33.584)</a:t>
            </a:r>
          </a:p>
          <a:p>
            <a:pPr algn="l" marL="1209036" indent="-403012" lvl="2">
              <a:lnSpc>
                <a:spcPts val="5459"/>
              </a:lnSpc>
              <a:buFont typeface="Arial"/>
              <a:buChar char="⚬"/>
            </a:pPr>
            <a:r>
              <a:rPr lang="en-US" sz="2799" spc="-19">
                <a:solidFill>
                  <a:srgbClr val="282204"/>
                </a:solidFill>
                <a:latin typeface="ITC Franklin Gothic LT"/>
              </a:rPr>
              <a:t>Starting Position (P1)</a:t>
            </a:r>
          </a:p>
          <a:p>
            <a:pPr algn="l" marL="1209036" indent="-403012" lvl="2">
              <a:lnSpc>
                <a:spcPts val="5459"/>
              </a:lnSpc>
              <a:buFont typeface="Arial"/>
              <a:buChar char="⚬"/>
            </a:pPr>
            <a:r>
              <a:rPr lang="en-US" sz="2799" spc="-19">
                <a:solidFill>
                  <a:srgbClr val="282204"/>
                </a:solidFill>
                <a:latin typeface="ITC Franklin Gothic LT"/>
              </a:rPr>
              <a:t>Placement (P1)</a:t>
            </a:r>
          </a:p>
          <a:p>
            <a:pPr algn="l" marL="1209036" indent="-403012" lvl="2">
              <a:lnSpc>
                <a:spcPts val="5459"/>
              </a:lnSpc>
              <a:buFont typeface="Arial"/>
              <a:buChar char="⚬"/>
            </a:pPr>
            <a:r>
              <a:rPr lang="en-US" sz="2799" spc="-19">
                <a:solidFill>
                  <a:srgbClr val="282204"/>
                </a:solidFill>
                <a:latin typeface="ITC Franklin Gothic LT"/>
              </a:rPr>
              <a:t>Points Scored (25)</a:t>
            </a:r>
          </a:p>
          <a:p>
            <a:pPr algn="l" marL="604518" indent="-302259" lvl="1">
              <a:lnSpc>
                <a:spcPts val="5459"/>
              </a:lnSpc>
              <a:buFont typeface="Arial"/>
              <a:buChar char="•"/>
            </a:pPr>
            <a:r>
              <a:rPr lang="en-US" sz="2799" spc="-19">
                <a:solidFill>
                  <a:srgbClr val="282204"/>
                </a:solidFill>
                <a:latin typeface="ITC Franklin Gothic LT"/>
              </a:rPr>
              <a:t>imported and processed using </a:t>
            </a:r>
            <a:r>
              <a:rPr lang="en-US" sz="2799" spc="-19">
                <a:solidFill>
                  <a:srgbClr val="282204"/>
                </a:solidFill>
                <a:latin typeface="ITC Franklin Gothic LT Semi-Bold"/>
              </a:rPr>
              <a:t>pandas</a:t>
            </a:r>
          </a:p>
        </p:txBody>
      </p:sp>
      <p:sp>
        <p:nvSpPr>
          <p:cNvPr name="TextBox 6" id="6"/>
          <p:cNvSpPr txBox="true"/>
          <p:nvPr/>
        </p:nvSpPr>
        <p:spPr>
          <a:xfrm rot="0">
            <a:off x="1028700" y="1277130"/>
            <a:ext cx="16468618"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2022 Formula 1 Season Dataset (Kaggle)</a:t>
            </a:r>
          </a:p>
        </p:txBody>
      </p:sp>
      <p:sp>
        <p:nvSpPr>
          <p:cNvPr name="TextBox 7" id="7"/>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8" id="8"/>
          <p:cNvSpPr txBox="true"/>
          <p:nvPr/>
        </p:nvSpPr>
        <p:spPr>
          <a:xfrm rot="0">
            <a:off x="16878791" y="9474492"/>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5</a:t>
            </a:r>
          </a:p>
        </p:txBody>
      </p:sp>
    </p:spTree>
  </p:cSld>
  <p:clrMapOvr>
    <a:masterClrMapping/>
  </p:clrMapOvr>
  <p:transition spd="slow">
    <p:cover dir="u"/>
  </p:transition>
</p:sld>
</file>

<file path=ppt/slides/slide6.xml><?xml version="1.0" encoding="utf-8"?>
<p:sld xmlns:p="http://schemas.openxmlformats.org/presentationml/2006/main" xmlns:a="http://schemas.openxmlformats.org/drawingml/2006/main">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529496"/>
            <a:ext cx="16040346" cy="6745606"/>
          </a:xfrm>
          <a:prstGeom prst="rect">
            <a:avLst/>
          </a:prstGeom>
        </p:spPr>
        <p:txBody>
          <a:bodyPr anchor="t" rtlCol="false" tIns="0" lIns="0" bIns="0" rIns="0">
            <a:spAutoFit/>
          </a:bodyPr>
          <a:lstStyle/>
          <a:p>
            <a:pPr algn="l" marL="582928" indent="-291464" lvl="1">
              <a:lnSpc>
                <a:spcPts val="5399"/>
              </a:lnSpc>
              <a:buFont typeface="Arial"/>
              <a:buChar char="•"/>
            </a:pPr>
            <a:r>
              <a:rPr lang="en-US" sz="2699" spc="-18">
                <a:solidFill>
                  <a:srgbClr val="282204"/>
                </a:solidFill>
                <a:latin typeface="ITC Franklin Gothic LT"/>
              </a:rPr>
              <a:t>re-formatted all data points:</a:t>
            </a:r>
          </a:p>
          <a:p>
            <a:pPr algn="l" marL="1165857" indent="-388619" lvl="2">
              <a:lnSpc>
                <a:spcPts val="5399"/>
              </a:lnSpc>
              <a:buFont typeface="Arial"/>
              <a:buChar char="⚬"/>
            </a:pPr>
            <a:r>
              <a:rPr lang="en-US" sz="2699" spc="-18">
                <a:solidFill>
                  <a:srgbClr val="282204"/>
                </a:solidFill>
                <a:latin typeface="ITC Franklin Gothic LT"/>
              </a:rPr>
              <a:t>Driver Name (“Charles Leclerc”) -&gt; driver_id (based on their final drivers’ championship placement)</a:t>
            </a:r>
          </a:p>
          <a:p>
            <a:pPr algn="l" marL="1165857" indent="-388619" lvl="2">
              <a:lnSpc>
                <a:spcPts val="5399"/>
              </a:lnSpc>
              <a:buFont typeface="Arial"/>
              <a:buChar char="⚬"/>
            </a:pPr>
            <a:r>
              <a:rPr lang="en-US" sz="2699" spc="-18">
                <a:solidFill>
                  <a:srgbClr val="282204"/>
                </a:solidFill>
                <a:latin typeface="ITC Franklin Gothic LT"/>
              </a:rPr>
              <a:t>Car (“Ferrari”) -&gt; constructor_id (based on their final constructors’ championship placement)</a:t>
            </a:r>
          </a:p>
          <a:p>
            <a:pPr algn="l" marL="1165857" indent="-388619" lvl="2">
              <a:lnSpc>
                <a:spcPts val="5399"/>
              </a:lnSpc>
              <a:buFont typeface="Arial"/>
              <a:buChar char="⚬"/>
            </a:pPr>
            <a:r>
              <a:rPr lang="en-US" sz="2699" strike="sngStrike" spc="-18">
                <a:solidFill>
                  <a:srgbClr val="282204"/>
                </a:solidFill>
                <a:latin typeface="ITC Franklin Gothic LT"/>
              </a:rPr>
              <a:t>Racing # (16)</a:t>
            </a:r>
          </a:p>
          <a:p>
            <a:pPr algn="l" marL="1165857" indent="-388619" lvl="2">
              <a:lnSpc>
                <a:spcPts val="5399"/>
              </a:lnSpc>
              <a:buFont typeface="Arial"/>
              <a:buChar char="⚬"/>
            </a:pPr>
            <a:r>
              <a:rPr lang="en-US" sz="2699" strike="sngStrike" spc="-18">
                <a:solidFill>
                  <a:srgbClr val="282204"/>
                </a:solidFill>
                <a:latin typeface="ITC Franklin Gothic LT"/>
              </a:rPr>
              <a:t>Laps Completed (57) </a:t>
            </a:r>
          </a:p>
          <a:p>
            <a:pPr algn="l" marL="1165857" indent="-388619" lvl="2">
              <a:lnSpc>
                <a:spcPts val="5399"/>
              </a:lnSpc>
              <a:buFont typeface="Arial"/>
              <a:buChar char="⚬"/>
            </a:pPr>
            <a:r>
              <a:rPr lang="en-US" sz="2699" spc="-18">
                <a:solidFill>
                  <a:srgbClr val="282204"/>
                </a:solidFill>
                <a:latin typeface="ITC Franklin Gothic LT"/>
              </a:rPr>
              <a:t>Time(s) (1:37:33.584) -&gt; [session]_time (converted into seconds)</a:t>
            </a:r>
          </a:p>
          <a:p>
            <a:pPr algn="l" marL="1165857" indent="-388619" lvl="2">
              <a:lnSpc>
                <a:spcPts val="5399"/>
              </a:lnSpc>
              <a:buFont typeface="Arial"/>
              <a:buChar char="⚬"/>
            </a:pPr>
            <a:r>
              <a:rPr lang="en-US" sz="2699" spc="-18">
                <a:solidFill>
                  <a:srgbClr val="282204"/>
                </a:solidFill>
                <a:latin typeface="ITC Franklin Gothic LT"/>
              </a:rPr>
              <a:t>Starting Position (P1) -&gt; grid (number only)</a:t>
            </a:r>
          </a:p>
          <a:p>
            <a:pPr algn="l" marL="1165857" indent="-388619" lvl="2">
              <a:lnSpc>
                <a:spcPts val="5399"/>
              </a:lnSpc>
              <a:buFont typeface="Arial"/>
              <a:buChar char="⚬"/>
            </a:pPr>
            <a:r>
              <a:rPr lang="en-US" sz="2699" spc="-18">
                <a:solidFill>
                  <a:srgbClr val="282204"/>
                </a:solidFill>
                <a:latin typeface="ITC Franklin Gothic LT"/>
              </a:rPr>
              <a:t>Placement (P1) -&gt; [session] (number only)</a:t>
            </a:r>
          </a:p>
          <a:p>
            <a:pPr algn="l" marL="1165857" indent="-388619" lvl="2">
              <a:lnSpc>
                <a:spcPts val="5399"/>
              </a:lnSpc>
              <a:buFont typeface="Arial"/>
              <a:buChar char="⚬"/>
            </a:pPr>
            <a:r>
              <a:rPr lang="en-US" sz="2699" strike="sngStrike" spc="-18">
                <a:solidFill>
                  <a:srgbClr val="282204"/>
                </a:solidFill>
                <a:latin typeface="ITC Franklin Gothic LT"/>
              </a:rPr>
              <a:t>Points Scored (25)</a:t>
            </a:r>
          </a:p>
          <a:p>
            <a:pPr algn="l" marL="1165857" indent="-388619" lvl="2">
              <a:lnSpc>
                <a:spcPts val="5399"/>
              </a:lnSpc>
              <a:buFont typeface="Arial"/>
              <a:buChar char="⚬"/>
            </a:pPr>
            <a:r>
              <a:rPr lang="en-US" sz="2699" spc="-18">
                <a:solidFill>
                  <a:srgbClr val="282204"/>
                </a:solidFill>
                <a:latin typeface="ITC Franklin Gothic LT"/>
              </a:rPr>
              <a:t>round (round #)</a:t>
            </a:r>
          </a:p>
        </p:txBody>
      </p:sp>
      <p:sp>
        <p:nvSpPr>
          <p:cNvPr name="TextBox 6" id="6"/>
          <p:cNvSpPr txBox="true"/>
          <p:nvPr/>
        </p:nvSpPr>
        <p:spPr>
          <a:xfrm rot="0">
            <a:off x="1028700" y="1277130"/>
            <a:ext cx="16468618"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Data Pre-Processing</a:t>
            </a:r>
          </a:p>
        </p:txBody>
      </p:sp>
      <p:sp>
        <p:nvSpPr>
          <p:cNvPr name="TextBox 7" id="7"/>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8" id="8"/>
          <p:cNvSpPr txBox="true"/>
          <p:nvPr/>
        </p:nvSpPr>
        <p:spPr>
          <a:xfrm rot="0">
            <a:off x="16878791" y="9474492"/>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6</a:t>
            </a:r>
          </a:p>
        </p:txBody>
      </p:sp>
    </p:spTree>
  </p:cSld>
  <p:clrMapOvr>
    <a:masterClrMapping/>
  </p:clrMapOvr>
  <p:transition spd="slow">
    <p:cover dir="u"/>
  </p:transition>
</p:sld>
</file>

<file path=ppt/slides/slide7.xml><?xml version="1.0" encoding="utf-8"?>
<p:sld xmlns:p="http://schemas.openxmlformats.org/presentationml/2006/main" xmlns:a="http://schemas.openxmlformats.org/drawingml/2006/main">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577121"/>
            <a:ext cx="16040346" cy="6810757"/>
          </a:xfrm>
          <a:prstGeom prst="rect">
            <a:avLst/>
          </a:prstGeom>
        </p:spPr>
        <p:txBody>
          <a:bodyPr anchor="t" rtlCol="false" tIns="0" lIns="0" bIns="0" rIns="0">
            <a:spAutoFit/>
          </a:bodyPr>
          <a:lstStyle/>
          <a:p>
            <a:pPr algn="l" marL="582928" indent="-291464" lvl="1">
              <a:lnSpc>
                <a:spcPts val="4886"/>
              </a:lnSpc>
              <a:buFont typeface="Arial"/>
              <a:buChar char="•"/>
            </a:pPr>
            <a:r>
              <a:rPr lang="en-US" sz="2699" spc="-18">
                <a:solidFill>
                  <a:srgbClr val="282204"/>
                </a:solidFill>
                <a:latin typeface="ITC Franklin Gothic LT"/>
              </a:rPr>
              <a:t>data was missing for some sessions</a:t>
            </a:r>
          </a:p>
          <a:p>
            <a:pPr algn="l" marL="1165857" indent="-388619" lvl="2">
              <a:lnSpc>
                <a:spcPts val="4886"/>
              </a:lnSpc>
              <a:buFont typeface="Arial"/>
              <a:buChar char="⚬"/>
            </a:pPr>
            <a:r>
              <a:rPr lang="en-US" sz="2699" spc="-18">
                <a:solidFill>
                  <a:srgbClr val="282204"/>
                </a:solidFill>
                <a:latin typeface="ITC Franklin Gothic LT"/>
              </a:rPr>
              <a:t>all NaNs or incomplete data was replaced with the average of the data points for that session            (e.g. if FP1 time for “Alex Albon” was NaN, it was replaced by the mean FP1 time of all drivers)</a:t>
            </a:r>
          </a:p>
          <a:p>
            <a:pPr algn="l" marL="582928" indent="-291464" lvl="1">
              <a:lnSpc>
                <a:spcPts val="4886"/>
              </a:lnSpc>
              <a:buFont typeface="Arial"/>
              <a:buChar char="•"/>
            </a:pPr>
            <a:r>
              <a:rPr lang="en-US" sz="2699" spc="-18">
                <a:solidFill>
                  <a:srgbClr val="282204"/>
                </a:solidFill>
                <a:latin typeface="ITC Franklin Gothic LT"/>
              </a:rPr>
              <a:t>The race result was selected as the class for our model, while all the times and placements from the other sessions were selected as the features</a:t>
            </a:r>
          </a:p>
          <a:p>
            <a:pPr algn="l" marL="582928" indent="-291464" lvl="1">
              <a:lnSpc>
                <a:spcPts val="4886"/>
              </a:lnSpc>
              <a:buFont typeface="Arial"/>
              <a:buChar char="•"/>
            </a:pPr>
            <a:r>
              <a:rPr lang="en-US" sz="2699" spc="-18">
                <a:solidFill>
                  <a:srgbClr val="282204"/>
                </a:solidFill>
                <a:latin typeface="ITC Franklin Gothic LT Italics"/>
              </a:rPr>
              <a:t>“What position will you finish in the race given your performance and placements from all the sessions from each Grand Prix throughout the season?”</a:t>
            </a:r>
          </a:p>
          <a:p>
            <a:pPr algn="l" marL="582928" indent="-291464" lvl="1">
              <a:lnSpc>
                <a:spcPts val="4886"/>
              </a:lnSpc>
              <a:buFont typeface="Arial"/>
              <a:buChar char="•"/>
            </a:pPr>
            <a:r>
              <a:rPr lang="en-US" sz="2699" spc="-18">
                <a:solidFill>
                  <a:srgbClr val="282204"/>
                </a:solidFill>
                <a:latin typeface="ITC Franklin Gothic LT"/>
              </a:rPr>
              <a:t>The rounds throughout the season were partitioned as follows:</a:t>
            </a:r>
          </a:p>
          <a:p>
            <a:pPr algn="l" marL="1165857" indent="-388619" lvl="2">
              <a:lnSpc>
                <a:spcPts val="4886"/>
              </a:lnSpc>
              <a:buFont typeface="Arial"/>
              <a:buChar char="⚬"/>
            </a:pPr>
            <a:r>
              <a:rPr lang="en-US" sz="2699" spc="-18">
                <a:solidFill>
                  <a:srgbClr val="282204"/>
                </a:solidFill>
                <a:latin typeface="ITC Franklin Gothic LT"/>
              </a:rPr>
              <a:t>1-16 (training)</a:t>
            </a:r>
          </a:p>
          <a:p>
            <a:pPr algn="l" marL="1165857" indent="-388619" lvl="2">
              <a:lnSpc>
                <a:spcPts val="4886"/>
              </a:lnSpc>
              <a:buFont typeface="Arial"/>
              <a:buChar char="⚬"/>
            </a:pPr>
            <a:r>
              <a:rPr lang="en-US" sz="2699" spc="-18">
                <a:solidFill>
                  <a:srgbClr val="282204"/>
                </a:solidFill>
                <a:latin typeface="ITC Franklin Gothic LT"/>
              </a:rPr>
              <a:t>17-19 (cross-validation)</a:t>
            </a:r>
          </a:p>
          <a:p>
            <a:pPr algn="l" marL="1165857" indent="-388619" lvl="2">
              <a:lnSpc>
                <a:spcPts val="4886"/>
              </a:lnSpc>
              <a:buFont typeface="Arial"/>
              <a:buChar char="⚬"/>
            </a:pPr>
            <a:r>
              <a:rPr lang="en-US" sz="2699" spc="-18">
                <a:solidFill>
                  <a:srgbClr val="282204"/>
                </a:solidFill>
                <a:latin typeface="ITC Franklin Gothic LT"/>
              </a:rPr>
              <a:t>20-22 (testing)</a:t>
            </a:r>
          </a:p>
        </p:txBody>
      </p:sp>
      <p:sp>
        <p:nvSpPr>
          <p:cNvPr name="TextBox 6" id="6"/>
          <p:cNvSpPr txBox="true"/>
          <p:nvPr/>
        </p:nvSpPr>
        <p:spPr>
          <a:xfrm rot="0">
            <a:off x="1028700" y="1277130"/>
            <a:ext cx="16468618"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Data Pre-Processing</a:t>
            </a:r>
          </a:p>
        </p:txBody>
      </p:sp>
      <p:sp>
        <p:nvSpPr>
          <p:cNvPr name="TextBox 7" id="7"/>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8" id="8"/>
          <p:cNvSpPr txBox="true"/>
          <p:nvPr/>
        </p:nvSpPr>
        <p:spPr>
          <a:xfrm rot="0">
            <a:off x="16878791" y="9474492"/>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7</a:t>
            </a:r>
          </a:p>
        </p:txBody>
      </p:sp>
    </p:spTree>
  </p:cSld>
  <p:clrMapOvr>
    <a:masterClrMapping/>
  </p:clrMapOvr>
  <p:transition spd="slow">
    <p:cover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6000">
            <a:off x="3796259" y="2074181"/>
            <a:ext cx="10652863" cy="7847031"/>
          </a:xfrm>
          <a:custGeom>
            <a:avLst/>
            <a:gdLst/>
            <a:ahLst/>
            <a:cxnLst/>
            <a:rect r="r" b="b" t="t" l="l"/>
            <a:pathLst>
              <a:path h="7847031" w="10652863">
                <a:moveTo>
                  <a:pt x="0" y="18569"/>
                </a:moveTo>
                <a:lnTo>
                  <a:pt x="10639200" y="0"/>
                </a:lnTo>
                <a:lnTo>
                  <a:pt x="10652863" y="7828462"/>
                </a:lnTo>
                <a:lnTo>
                  <a:pt x="13663" y="7847030"/>
                </a:lnTo>
                <a:lnTo>
                  <a:pt x="0" y="18569"/>
                </a:lnTo>
                <a:close/>
              </a:path>
            </a:pathLst>
          </a:custGeom>
          <a:blipFill>
            <a:blip r:embed="rId2"/>
            <a:stretch>
              <a:fillRect l="-59" t="-10674" r="-16403" b="0"/>
            </a:stretch>
          </a:blipFill>
          <a:ln w="38100" cap="rnd">
            <a:solidFill>
              <a:srgbClr val="F1EAD1"/>
            </a:solidFill>
            <a:prstDash val="solid"/>
            <a:round/>
          </a:ln>
        </p:spPr>
      </p:sp>
      <p:sp>
        <p:nvSpPr>
          <p:cNvPr name="TextBox 6" id="6"/>
          <p:cNvSpPr txBox="true"/>
          <p:nvPr/>
        </p:nvSpPr>
        <p:spPr>
          <a:xfrm rot="0">
            <a:off x="1028700" y="888365"/>
            <a:ext cx="15850091" cy="1120775"/>
          </a:xfrm>
          <a:prstGeom prst="rect">
            <a:avLst/>
          </a:prstGeom>
        </p:spPr>
        <p:txBody>
          <a:bodyPr anchor="t" rtlCol="false" tIns="0" lIns="0" bIns="0" rIns="0">
            <a:spAutoFit/>
          </a:bodyPr>
          <a:lstStyle/>
          <a:p>
            <a:pPr algn="ctr" marL="0" indent="0" lvl="0">
              <a:lnSpc>
                <a:spcPts val="9100"/>
              </a:lnSpc>
              <a:spcBef>
                <a:spcPct val="0"/>
              </a:spcBef>
            </a:pPr>
            <a:r>
              <a:rPr lang="en-US" sz="6500">
                <a:solidFill>
                  <a:srgbClr val="000000"/>
                </a:solidFill>
                <a:latin typeface="Cooper BT Bold"/>
              </a:rPr>
              <a:t>Correlation</a:t>
            </a:r>
          </a:p>
        </p:txBody>
      </p:sp>
      <p:sp>
        <p:nvSpPr>
          <p:cNvPr name="TextBox 7" id="7"/>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000000"/>
                </a:solidFill>
                <a:latin typeface="ITC Franklin Gothic LT"/>
              </a:rPr>
              <a:t>DANAC - Prediciting F1 Results using ML</a:t>
            </a:r>
          </a:p>
        </p:txBody>
      </p:sp>
      <p:sp>
        <p:nvSpPr>
          <p:cNvPr name="TextBox 8" id="8"/>
          <p:cNvSpPr txBox="true"/>
          <p:nvPr/>
        </p:nvSpPr>
        <p:spPr>
          <a:xfrm rot="0">
            <a:off x="16878791" y="9474492"/>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000000"/>
                </a:solidFill>
                <a:latin typeface="ITC Franklin Gothic LT"/>
              </a:rPr>
              <a:t>8</a:t>
            </a:r>
          </a:p>
        </p:txBody>
      </p:sp>
    </p:spTree>
  </p:cSld>
  <p:clrMapOvr>
    <a:masterClrMapping/>
  </p:clrMapOvr>
  <p:transition spd="slow">
    <p:cover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14938"/>
        </a:solidFill>
      </p:bgPr>
    </p:bg>
    <p:spTree>
      <p:nvGrpSpPr>
        <p:cNvPr id="1" name=""/>
        <p:cNvGrpSpPr/>
        <p:nvPr/>
      </p:nvGrpSpPr>
      <p:grpSpPr>
        <a:xfrm>
          <a:off x="0" y="0"/>
          <a:ext cx="0" cy="0"/>
          <a:chOff x="0" y="0"/>
          <a:chExt cx="0" cy="0"/>
        </a:xfrm>
      </p:grpSpPr>
      <p:grpSp>
        <p:nvGrpSpPr>
          <p:cNvPr name="Group 2" id="2"/>
          <p:cNvGrpSpPr/>
          <p:nvPr/>
        </p:nvGrpSpPr>
        <p:grpSpPr>
          <a:xfrm rot="0">
            <a:off x="1028700" y="1174780"/>
            <a:ext cx="4553445" cy="5834837"/>
            <a:chOff x="0" y="0"/>
            <a:chExt cx="6071259" cy="7779782"/>
          </a:xfrm>
        </p:grpSpPr>
        <p:sp>
          <p:nvSpPr>
            <p:cNvPr name="TextBox 3" id="3"/>
            <p:cNvSpPr txBox="true"/>
            <p:nvPr/>
          </p:nvSpPr>
          <p:spPr>
            <a:xfrm rot="0">
              <a:off x="0" y="4274582"/>
              <a:ext cx="6071259" cy="3505200"/>
            </a:xfrm>
            <a:prstGeom prst="rect">
              <a:avLst/>
            </a:prstGeom>
          </p:spPr>
          <p:txBody>
            <a:bodyPr anchor="t" rtlCol="false" tIns="0" lIns="0" bIns="0" rIns="0">
              <a:spAutoFit/>
            </a:bodyPr>
            <a:lstStyle/>
            <a:p>
              <a:pPr algn="l">
                <a:lnSpc>
                  <a:spcPts val="4199"/>
                </a:lnSpc>
              </a:pPr>
            </a:p>
            <a:p>
              <a:pPr algn="l" marL="647698" indent="-323849" lvl="1">
                <a:lnSpc>
                  <a:spcPts val="4199"/>
                </a:lnSpc>
                <a:buFont typeface="Arial"/>
                <a:buChar char="•"/>
              </a:pPr>
              <a:r>
                <a:rPr lang="en-US" sz="2999">
                  <a:solidFill>
                    <a:srgbClr val="F1EAD1"/>
                  </a:solidFill>
                  <a:latin typeface="ITC Franklin Gothic LT Semi-Bold"/>
                </a:rPr>
                <a:t>sklearn.tree</a:t>
              </a:r>
            </a:p>
            <a:p>
              <a:pPr algn="l" marL="647698" indent="-323849" lvl="1">
                <a:lnSpc>
                  <a:spcPts val="4199"/>
                </a:lnSpc>
                <a:buFont typeface="Arial"/>
                <a:buChar char="•"/>
              </a:pPr>
              <a:r>
                <a:rPr lang="en-US" sz="2999">
                  <a:solidFill>
                    <a:srgbClr val="F1EAD1"/>
                  </a:solidFill>
                  <a:latin typeface="ITC Franklin Gothic LT"/>
                </a:rPr>
                <a:t>a</a:t>
              </a:r>
              <a:r>
                <a:rPr lang="en-US" sz="2999">
                  <a:solidFill>
                    <a:srgbClr val="F1EAD1"/>
                  </a:solidFill>
                  <a:latin typeface="ITC Franklin Gothic LT"/>
                </a:rPr>
                <a:t>ccuracy = 10.00%</a:t>
              </a:r>
            </a:p>
            <a:p>
              <a:pPr algn="l" marL="647698" indent="-323849" lvl="1">
                <a:lnSpc>
                  <a:spcPts val="4199"/>
                </a:lnSpc>
                <a:buFont typeface="Arial"/>
                <a:buChar char="•"/>
              </a:pPr>
              <a:r>
                <a:rPr lang="en-US" sz="2999">
                  <a:solidFill>
                    <a:srgbClr val="F1EAD1"/>
                  </a:solidFill>
                  <a:latin typeface="ITC Franklin Gothic LT"/>
                </a:rPr>
                <a:t>was able to predict (P1, P4, P5, P6, P8)</a:t>
              </a:r>
            </a:p>
          </p:txBody>
        </p:sp>
        <p:sp>
          <p:nvSpPr>
            <p:cNvPr name="TextBox 4" id="4"/>
            <p:cNvSpPr txBox="true"/>
            <p:nvPr/>
          </p:nvSpPr>
          <p:spPr>
            <a:xfrm rot="0">
              <a:off x="0" y="-123825"/>
              <a:ext cx="6071259" cy="4406265"/>
            </a:xfrm>
            <a:prstGeom prst="rect">
              <a:avLst/>
            </a:prstGeom>
          </p:spPr>
          <p:txBody>
            <a:bodyPr anchor="t" rtlCol="false" tIns="0" lIns="0" bIns="0" rIns="0">
              <a:spAutoFit/>
            </a:bodyPr>
            <a:lstStyle/>
            <a:p>
              <a:pPr algn="l">
                <a:lnSpc>
                  <a:spcPts val="8820"/>
                </a:lnSpc>
              </a:pPr>
              <a:r>
                <a:rPr lang="en-US" sz="6300">
                  <a:solidFill>
                    <a:srgbClr val="F1EAD1"/>
                  </a:solidFill>
                  <a:latin typeface="Cooper BT Bold"/>
                </a:rPr>
                <a:t>Decision</a:t>
              </a:r>
            </a:p>
            <a:p>
              <a:pPr algn="l">
                <a:lnSpc>
                  <a:spcPts val="8820"/>
                </a:lnSpc>
              </a:pPr>
              <a:r>
                <a:rPr lang="en-US" sz="6300">
                  <a:solidFill>
                    <a:srgbClr val="F1EAD1"/>
                  </a:solidFill>
                  <a:latin typeface="Cooper BT Bold"/>
                </a:rPr>
                <a:t>Tree</a:t>
              </a:r>
            </a:p>
            <a:p>
              <a:pPr algn="l" marL="0" indent="0" lvl="0">
                <a:lnSpc>
                  <a:spcPts val="8820"/>
                </a:lnSpc>
                <a:spcBef>
                  <a:spcPct val="0"/>
                </a:spcBef>
              </a:pPr>
              <a:r>
                <a:rPr lang="en-US" sz="6300">
                  <a:solidFill>
                    <a:srgbClr val="F1EAD1"/>
                  </a:solidFill>
                  <a:latin typeface="Cooper BT Bold"/>
                </a:rPr>
                <a:t>Classifier</a:t>
              </a:r>
            </a:p>
          </p:txBody>
        </p:sp>
      </p:grpSp>
      <p:sp>
        <p:nvSpPr>
          <p:cNvPr name="Freeform 5" id="5"/>
          <p:cNvSpPr/>
          <p:nvPr/>
        </p:nvSpPr>
        <p:spPr>
          <a:xfrm flipH="false" flipV="false" rot="0">
            <a:off x="6450883" y="743585"/>
            <a:ext cx="10808417" cy="8795827"/>
          </a:xfrm>
          <a:custGeom>
            <a:avLst/>
            <a:gdLst/>
            <a:ahLst/>
            <a:cxnLst/>
            <a:rect r="r" b="b" t="t" l="l"/>
            <a:pathLst>
              <a:path h="8795827" w="10808417">
                <a:moveTo>
                  <a:pt x="0" y="0"/>
                </a:moveTo>
                <a:lnTo>
                  <a:pt x="10808417" y="0"/>
                </a:lnTo>
                <a:lnTo>
                  <a:pt x="10808417" y="8795827"/>
                </a:lnTo>
                <a:lnTo>
                  <a:pt x="0" y="8795827"/>
                </a:lnTo>
                <a:lnTo>
                  <a:pt x="0" y="0"/>
                </a:lnTo>
                <a:close/>
              </a:path>
            </a:pathLst>
          </a:custGeom>
          <a:blipFill>
            <a:blip r:embed="rId2"/>
            <a:stretch>
              <a:fillRect l="-5948" t="-6189" r="-11191" b="-1768"/>
            </a:stretch>
          </a:blipFill>
          <a:ln w="38100" cap="rnd">
            <a:solidFill>
              <a:srgbClr val="252616"/>
            </a:solidFill>
            <a:prstDash val="solid"/>
            <a:round/>
          </a:ln>
        </p:spPr>
      </p:sp>
      <p:sp>
        <p:nvSpPr>
          <p:cNvPr name="TextBox 6" id="6"/>
          <p:cNvSpPr txBox="true"/>
          <p:nvPr/>
        </p:nvSpPr>
        <p:spPr>
          <a:xfrm rot="0">
            <a:off x="1028700" y="667385"/>
            <a:ext cx="4042839" cy="344805"/>
          </a:xfrm>
          <a:prstGeom prst="rect">
            <a:avLst/>
          </a:prstGeom>
        </p:spPr>
        <p:txBody>
          <a:bodyPr anchor="t" rtlCol="false" tIns="0" lIns="0" bIns="0" rIns="0">
            <a:spAutoFit/>
          </a:bodyPr>
          <a:lstStyle/>
          <a:p>
            <a:pPr algn="just">
              <a:lnSpc>
                <a:spcPts val="2520"/>
              </a:lnSpc>
              <a:spcBef>
                <a:spcPct val="0"/>
              </a:spcBef>
            </a:pPr>
            <a:r>
              <a:rPr lang="en-US" sz="1800" spc="-12">
                <a:solidFill>
                  <a:srgbClr val="F1EAD1"/>
                </a:solidFill>
                <a:latin typeface="ITC Franklin Gothic LT"/>
              </a:rPr>
              <a:t>DANAC - Prediciting F1 Results using ML</a:t>
            </a:r>
          </a:p>
        </p:txBody>
      </p:sp>
      <p:sp>
        <p:nvSpPr>
          <p:cNvPr name="TextBox 7" id="7"/>
          <p:cNvSpPr txBox="true"/>
          <p:nvPr/>
        </p:nvSpPr>
        <p:spPr>
          <a:xfrm rot="0">
            <a:off x="16878791" y="9783755"/>
            <a:ext cx="380509" cy="344805"/>
          </a:xfrm>
          <a:prstGeom prst="rect">
            <a:avLst/>
          </a:prstGeom>
        </p:spPr>
        <p:txBody>
          <a:bodyPr anchor="t" rtlCol="false" tIns="0" lIns="0" bIns="0" rIns="0">
            <a:spAutoFit/>
          </a:bodyPr>
          <a:lstStyle/>
          <a:p>
            <a:pPr algn="r">
              <a:lnSpc>
                <a:spcPts val="2520"/>
              </a:lnSpc>
              <a:spcBef>
                <a:spcPct val="0"/>
              </a:spcBef>
            </a:pPr>
            <a:r>
              <a:rPr lang="en-US" sz="1800" spc="-12">
                <a:solidFill>
                  <a:srgbClr val="F1EAD1"/>
                </a:solidFill>
                <a:latin typeface="ITC Franklin Gothic LT"/>
              </a:rPr>
              <a:t>9</a:t>
            </a:r>
          </a:p>
        </p:txBody>
      </p:sp>
    </p:spTree>
  </p:cSld>
  <p:clrMapOvr>
    <a:masterClrMapping/>
  </p:clrMapOvr>
  <p:transition spd="slow">
    <p:cover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DAGF0kue4NU</dc:identifier>
  <dcterms:modified xsi:type="dcterms:W3CDTF">2011-08-01T06:04:30Z</dcterms:modified>
  <cp:revision>1</cp:revision>
  <dc:title>Formula 1 Machine Learning</dc:title>
</cp:coreProperties>
</file>